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54.png" ContentType="image/png"/>
  <Override PartName="/ppt/media/image53.png" ContentType="image/png"/>
  <Override PartName="/ppt/media/image56.jpeg" ContentType="image/jpeg"/>
  <Override PartName="/ppt/media/image52.png" ContentType="image/png"/>
  <Override PartName="/ppt/media/image51.png" ContentType="image/png"/>
  <Override PartName="/ppt/media/image4.jpeg" ContentType="image/jpeg"/>
  <Override PartName="/ppt/media/image50.png" ContentType="image/png"/>
  <Override PartName="/ppt/media/image48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57.jpeg" ContentType="image/jpeg"/>
  <Override PartName="/ppt/media/image63.png" ContentType="image/png"/>
  <Override PartName="/ppt/media/image43.png" ContentType="image/png"/>
  <Override PartName="/ppt/media/image55.jpeg" ContentType="image/jpeg"/>
  <Override PartName="/ppt/media/image42.png" ContentType="image/png"/>
  <Override PartName="/ppt/media/image41.png" ContentType="image/png"/>
  <Override PartName="/ppt/media/image37.png" ContentType="image/png"/>
  <Override PartName="/ppt/media/image36.png" ContentType="image/png"/>
  <Override PartName="/ppt/media/image34.png" ContentType="image/png"/>
  <Override PartName="/ppt/media/image14.png" ContentType="image/png"/>
  <Override PartName="/ppt/media/image58.png" ContentType="image/png"/>
  <Override PartName="/ppt/media/image22.png" ContentType="image/png"/>
  <Override PartName="/ppt/media/image59.png" ContentType="image/png"/>
  <Override PartName="/ppt/media/image23.png" ContentType="image/png"/>
  <Override PartName="/ppt/media/image24.png" ContentType="image/png"/>
  <Override PartName="/ppt/media/image11.jpeg" ContentType="image/jpeg"/>
  <Override PartName="/ppt/media/image67.png" ContentType="image/png"/>
  <Override PartName="/ppt/media/image30.png" ContentType="image/png"/>
  <Override PartName="/ppt/media/image27.png" ContentType="image/png"/>
  <Override PartName="/ppt/media/image60.jpeg" ContentType="image/jpeg"/>
  <Override PartName="/ppt/media/image64.png" ContentType="image/png"/>
  <Override PartName="/ppt/media/image77.png" ContentType="image/png"/>
  <Override PartName="/ppt/media/image40.png" ContentType="image/png"/>
  <Override PartName="/ppt/media/image61.jpeg" ContentType="image/jpeg"/>
  <Override PartName="/ppt/media/image74.png" ContentType="image/png"/>
  <Override PartName="/ppt/media/image79.png" ContentType="image/png"/>
  <Override PartName="/ppt/media/image78.png" ContentType="image/png"/>
  <Override PartName="/ppt/media/image29.png" ContentType="image/png"/>
  <Override PartName="/ppt/media/image66.png" ContentType="image/png"/>
  <Override PartName="/ppt/media/image65.png" ContentType="image/png"/>
  <Override PartName="/ppt/media/image76.png" ContentType="image/png"/>
  <Override PartName="/ppt/media/image75.png" ContentType="image/png"/>
  <Override PartName="/ppt/media/image19.png" ContentType="image/png"/>
  <Override PartName="/ppt/media/image62.jpeg" ContentType="image/jpeg"/>
  <Override PartName="/ppt/media/image73.png" ContentType="image/png"/>
  <Override PartName="/ppt/media/image72.png" ContentType="image/png"/>
  <Override PartName="/ppt/media/image69.png" ContentType="image/png"/>
  <Override PartName="/ppt/media/image32.png" ContentType="image/png"/>
  <Override PartName="/ppt/media/image70.png" ContentType="image/png"/>
  <Override PartName="/ppt/media/image28.png" ContentType="image/png"/>
  <Override PartName="/ppt/media/image68.png" ContentType="image/png"/>
  <Override PartName="/ppt/media/image21.png" ContentType="image/png"/>
  <Override PartName="/ppt/media/image1.jpeg" ContentType="image/jpeg"/>
  <Override PartName="/ppt/media/image10.png" ContentType="image/png"/>
  <Override PartName="/ppt/media/image47.png" ContentType="image/png"/>
  <Override PartName="/ppt/media/image7.jpeg" ContentType="image/jpeg"/>
  <Override PartName="/ppt/media/image16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20.png" ContentType="image/png"/>
  <Override PartName="/ppt/media/image31.png" ContentType="image/png"/>
  <Override PartName="/ppt/media/image2.jpeg" ContentType="image/jpeg"/>
  <Override PartName="/ppt/media/image26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5.png" ContentType="image/png"/>
  <Override PartName="/ppt/media/image71.png" ContentType="image/png"/>
  <Override PartName="/ppt/media/image6.jpeg" ContentType="image/jpeg"/>
  <Override PartName="/ppt/media/image18.png" ContentType="image/png"/>
  <Override PartName="/ppt/media/image8.png" ContentType="image/png"/>
  <Override PartName="/ppt/media/image38.png" ContentType="image/png"/>
  <Override PartName="/ppt/media/image13.png" ContentType="image/png"/>
  <Override PartName="/ppt/media/image9.png" ContentType="image/png"/>
  <Override PartName="/ppt/media/image39.png" ContentType="image/png"/>
  <Override PartName="/ppt/media/image12.png" ContentType="image/png"/>
  <Override PartName="/ppt/media/image49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4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28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3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4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4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1560" cy="36324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1560" cy="36324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E2D936E8-7E5A-4727-A492-ECE6764F82A8}" type="slidenum">
              <a:rPr b="0" lang="uk-UA" sz="1200" spc="-1" strike="noStrike">
                <a:solidFill>
                  <a:srgbClr val="898989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GB" sz="4400" spc="-1" strike="noStrike">
                <a:solidFill>
                  <a:srgbClr val="ffffff"/>
                </a:solidFill>
                <a:latin typeface="Calibri"/>
              </a:rPr>
              <a:t>Click to edit the title text format</a:t>
            </a:r>
            <a:endParaRPr b="0" lang="en-GB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GB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GB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</a:rPr>
              <a:t>Образец заголовка</a:t>
            </a:r>
            <a:endParaRPr b="0" lang="en-GB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1560" cy="36324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1560" cy="36324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84BA09BA-7040-437E-9573-9507524F2F85}" type="slidenum">
              <a:rPr b="0" lang="uk-UA" sz="1200" spc="-1" strike="noStrike">
                <a:solidFill>
                  <a:srgbClr val="898989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GB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GB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Relationship Id="rId17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jpeg"/><Relationship Id="rId6" Type="http://schemas.openxmlformats.org/officeDocument/2006/relationships/image" Target="../media/image56.jpeg"/><Relationship Id="rId7" Type="http://schemas.openxmlformats.org/officeDocument/2006/relationships/image" Target="../media/image57.jpeg"/><Relationship Id="rId8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jpeg"/><Relationship Id="rId4" Type="http://schemas.openxmlformats.org/officeDocument/2006/relationships/image" Target="../media/image61.jpeg"/><Relationship Id="rId5" Type="http://schemas.openxmlformats.org/officeDocument/2006/relationships/image" Target="../media/image62.jpeg"/><Relationship Id="rId6" Type="http://schemas.openxmlformats.org/officeDocument/2006/relationships/image" Target="../media/image63.png"/><Relationship Id="rId7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1371600" y="3886200"/>
            <a:ext cx="6400440" cy="175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spcBef>
                <a:spcPts val="799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uk-UA" sz="3200" spc="-1" strike="noStrike">
                <a:solidFill>
                  <a:srgbClr val="898989"/>
                </a:solidFill>
                <a:latin typeface="Calibri"/>
              </a:rPr>
              <a:t>Навчальний курс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83" name="Рисунок 2" descr="Entendendo o Apache Kafka II - luizalabs - Medium"/>
          <p:cNvPicPr/>
          <p:nvPr/>
        </p:nvPicPr>
        <p:blipFill>
          <a:blip r:embed="rId1"/>
          <a:stretch/>
        </p:blipFill>
        <p:spPr>
          <a:xfrm>
            <a:off x="2932920" y="1151640"/>
            <a:ext cx="3027600" cy="2742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2165400" y="311400"/>
            <a:ext cx="4767840" cy="106668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1" lang="uk-UA" sz="3200" spc="-1" strike="noStrike">
                <a:solidFill>
                  <a:srgbClr val="000000"/>
                </a:solidFill>
                <a:latin typeface="Calibri"/>
              </a:rPr>
              <a:t>На які питання ми зможемо відповісти ?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491400" y="1661400"/>
            <a:ext cx="8655840" cy="204156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uk-UA" sz="3200" spc="-1" strike="noStrike">
                <a:solidFill>
                  <a:srgbClr val="808080"/>
                </a:solidFill>
                <a:latin typeface="Calibri"/>
              </a:rPr>
              <a:t>Скільки в нас товару Y ?</a:t>
            </a:r>
            <a:endParaRPr b="0" lang="en-US" sz="32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uk-UA" sz="3200" spc="-1" strike="noStrike">
                <a:solidFill>
                  <a:srgbClr val="808080"/>
                </a:solidFill>
                <a:latin typeface="Calibri"/>
              </a:rPr>
              <a:t>Що лежить в ячейке В?</a:t>
            </a:r>
            <a:endParaRPr b="0" lang="en-US" sz="32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uk-UA" sz="3200" spc="-1" strike="noStrike">
                <a:solidFill>
                  <a:srgbClr val="808080"/>
                </a:solidFill>
                <a:latin typeface="Calibri"/>
              </a:rPr>
              <a:t>Скільки товарів перемістив Петро 21 грудня?</a:t>
            </a:r>
            <a:endParaRPr b="0" lang="en-US" sz="32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uk-UA" sz="3200" spc="-1" strike="noStrike">
                <a:solidFill>
                  <a:srgbClr val="808080"/>
                </a:solidFill>
                <a:latin typeface="Calibri"/>
              </a:rPr>
              <a:t>Які корективи вносились в систему?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1589400" y="311400"/>
            <a:ext cx="5964840" cy="106668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1" lang="uk-UA" sz="3200" spc="-1" strike="noStrike">
                <a:solidFill>
                  <a:srgbClr val="000000"/>
                </a:solidFill>
                <a:latin typeface="Calibri"/>
              </a:rPr>
              <a:t>На які питання можна буде легко відповісти ?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1202400" y="1886400"/>
            <a:ext cx="6999840" cy="179820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uk-UA" sz="2800" spc="-1" strike="noStrike">
                <a:solidFill>
                  <a:srgbClr val="808080"/>
                </a:solidFill>
                <a:latin typeface="Calibri"/>
              </a:rPr>
              <a:t> </a:t>
            </a:r>
            <a:r>
              <a:rPr b="0" lang="uk-UA" sz="2800" spc="-1" strike="noStrike">
                <a:solidFill>
                  <a:srgbClr val="808080"/>
                </a:solidFill>
                <a:latin typeface="Calibri"/>
              </a:rPr>
              <a:t>Навантаження на полку лімітована 100 кг</a:t>
            </a:r>
            <a:endParaRPr b="0" lang="en-US" sz="2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uk-UA" sz="2800" spc="-1" strike="noStrike">
                <a:solidFill>
                  <a:srgbClr val="808080"/>
                </a:solidFill>
                <a:latin typeface="Calibri"/>
              </a:rPr>
              <a:t>   </a:t>
            </a:r>
            <a:r>
              <a:rPr b="0" lang="uk-UA" sz="2800" spc="-1" strike="noStrike">
                <a:solidFill>
                  <a:srgbClr val="808080"/>
                </a:solidFill>
                <a:latin typeface="Calibri"/>
              </a:rPr>
              <a:t>- Додаєм поле "вага"</a:t>
            </a:r>
            <a:endParaRPr b="0" lang="en-US" sz="2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uk-UA" sz="2800" spc="-1" strike="noStrike">
                <a:solidFill>
                  <a:srgbClr val="808080"/>
                </a:solidFill>
                <a:latin typeface="Calibri"/>
              </a:rPr>
              <a:t> </a:t>
            </a:r>
            <a:r>
              <a:rPr b="0" lang="uk-UA" sz="2800" spc="-1" strike="noStrike">
                <a:solidFill>
                  <a:srgbClr val="808080"/>
                </a:solidFill>
                <a:latin typeface="Calibri"/>
              </a:rPr>
              <a:t>Треба порахувати зарплату працівника</a:t>
            </a:r>
            <a:endParaRPr b="0" lang="en-US" sz="2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uk-UA" sz="2800" spc="-1" strike="noStrike">
                <a:solidFill>
                  <a:srgbClr val="808080"/>
                </a:solidFill>
                <a:latin typeface="Calibri"/>
              </a:rPr>
              <a:t>   </a:t>
            </a:r>
            <a:r>
              <a:rPr b="0" lang="uk-UA" sz="2800" spc="-1" strike="noStrike">
                <a:solidFill>
                  <a:srgbClr val="808080"/>
                </a:solidFill>
                <a:latin typeface="Calibri"/>
              </a:rPr>
              <a:t>- Навіть додавати нічого не треба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2003400" y="779400"/>
            <a:ext cx="5730840" cy="94500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uk-UA" sz="2800" spc="-1" strike="noStrike">
                <a:solidFill>
                  <a:srgbClr val="000000"/>
                </a:solidFill>
                <a:latin typeface="Calibri"/>
                <a:ea typeface="Calibri"/>
              </a:rPr>
              <a:t>Архітектура </a:t>
            </a:r>
            <a:r>
              <a:rPr b="0" lang="uk-UA" sz="2800" spc="-1" strike="noStrike">
                <a:solidFill>
                  <a:srgbClr val="000000"/>
                </a:solidFill>
                <a:latin typeface="Calibri"/>
                <a:ea typeface="Calibri"/>
              </a:rPr>
              <a:t>рішення: </a:t>
            </a:r>
            <a:r>
              <a:rPr b="0" lang="uk" sz="2800" spc="-1" strike="noStrike">
                <a:solidFill>
                  <a:srgbClr val="000000"/>
                </a:solidFill>
                <a:latin typeface="Consolas"/>
                <a:ea typeface="Calibri"/>
              </a:rPr>
              <a:t>лог не працює поодинці</a:t>
            </a:r>
            <a:r>
              <a:rPr b="0" lang="uk-UA" sz="2800" spc="-1" strike="noStrike">
                <a:solidFill>
                  <a:srgbClr val="000000"/>
                </a:solidFill>
                <a:latin typeface="Calibri"/>
                <a:ea typeface="Calibri"/>
              </a:rPr>
              <a:t> 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441720" y="3229560"/>
            <a:ext cx="1004040" cy="612360"/>
          </a:xfrm>
          <a:prstGeom prst="flowChartMagneticDisk">
            <a:avLst/>
          </a:prstGeom>
          <a:gradFill rotWithShape="0">
            <a:gsLst>
              <a:gs pos="0">
                <a:srgbClr val="ffffff"/>
              </a:gs>
              <a:gs pos="50000">
                <a:srgbClr val="ffffff"/>
              </a:gs>
              <a:gs pos="100000">
                <a:srgbClr val="ffffff"/>
              </a:gs>
            </a:gsLst>
            <a:lin ang="5400000"/>
          </a:gra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145" name="CustomShape 3"/>
          <p:cNvSpPr/>
          <p:nvPr/>
        </p:nvSpPr>
        <p:spPr>
          <a:xfrm>
            <a:off x="152640" y="3165480"/>
            <a:ext cx="1121040" cy="594360"/>
          </a:xfrm>
          <a:prstGeom prst="flowChartMagneticDisk">
            <a:avLst/>
          </a:prstGeom>
          <a:solidFill>
            <a:srgbClr val="00b8ff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uk-UA" sz="1800" spc="-1" strike="noStrike">
                <a:solidFill>
                  <a:srgbClr val="ffffff"/>
                </a:solidFill>
                <a:latin typeface="Calibri"/>
              </a:rPr>
              <a:t>Documets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CustomShape 4"/>
          <p:cNvSpPr/>
          <p:nvPr/>
        </p:nvSpPr>
        <p:spPr>
          <a:xfrm flipV="1">
            <a:off x="1276560" y="3459240"/>
            <a:ext cx="392040" cy="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00b8ff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5"/>
          <p:cNvSpPr/>
          <p:nvPr/>
        </p:nvSpPr>
        <p:spPr>
          <a:xfrm>
            <a:off x="1707480" y="3246480"/>
            <a:ext cx="1211040" cy="437040"/>
          </a:xfrm>
          <a:prstGeom prst="roundRect">
            <a:avLst>
              <a:gd name="adj" fmla="val 16667"/>
            </a:avLst>
          </a:prstGeom>
          <a:solidFill>
            <a:srgbClr val="00b8ff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uk-UA" sz="1800" spc="-1" strike="noStrike">
                <a:solidFill>
                  <a:srgbClr val="ffffff"/>
                </a:solidFill>
                <a:latin typeface="Calibri"/>
              </a:rPr>
              <a:t>Posting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48" name="Рисунок 3" descr="Зображення, що містить дерев’яний, дерево&#10;&#10;Опис створено автоматично"/>
          <p:cNvPicPr/>
          <p:nvPr/>
        </p:nvPicPr>
        <p:blipFill>
          <a:blip r:embed="rId1"/>
          <a:stretch/>
        </p:blipFill>
        <p:spPr>
          <a:xfrm>
            <a:off x="3245400" y="3036600"/>
            <a:ext cx="1986840" cy="991440"/>
          </a:xfrm>
          <a:prstGeom prst="rect">
            <a:avLst/>
          </a:prstGeom>
          <a:ln>
            <a:noFill/>
          </a:ln>
        </p:spPr>
      </p:pic>
      <p:sp>
        <p:nvSpPr>
          <p:cNvPr id="149" name="CustomShape 6"/>
          <p:cNvSpPr/>
          <p:nvPr/>
        </p:nvSpPr>
        <p:spPr>
          <a:xfrm flipV="1">
            <a:off x="2914560" y="3459240"/>
            <a:ext cx="392040" cy="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00b8ff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7"/>
          <p:cNvSpPr/>
          <p:nvPr/>
        </p:nvSpPr>
        <p:spPr>
          <a:xfrm flipV="1">
            <a:off x="5227560" y="3459240"/>
            <a:ext cx="392040" cy="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00b8ff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8"/>
          <p:cNvSpPr/>
          <p:nvPr/>
        </p:nvSpPr>
        <p:spPr>
          <a:xfrm>
            <a:off x="5626800" y="3268800"/>
            <a:ext cx="1346040" cy="374040"/>
          </a:xfrm>
          <a:prstGeom prst="roundRect">
            <a:avLst>
              <a:gd name="adj" fmla="val 16667"/>
            </a:avLst>
          </a:prstGeom>
          <a:solidFill>
            <a:srgbClr val="00b8ff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uk-UA" sz="1800" spc="-1" strike="noStrike">
                <a:solidFill>
                  <a:srgbClr val="ffffff"/>
                </a:solidFill>
                <a:latin typeface="Calibri"/>
              </a:rPr>
              <a:t>Aggregating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2" name="CustomShape 9"/>
          <p:cNvSpPr/>
          <p:nvPr/>
        </p:nvSpPr>
        <p:spPr>
          <a:xfrm>
            <a:off x="7361640" y="2571480"/>
            <a:ext cx="1292040" cy="1764360"/>
          </a:xfrm>
          <a:prstGeom prst="flowChartMagneticDisk">
            <a:avLst/>
          </a:prstGeom>
          <a:solidFill>
            <a:srgbClr val="00b8ff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uk-UA" sz="1800" spc="-1" strike="noStrike">
                <a:solidFill>
                  <a:srgbClr val="ffffff"/>
                </a:solidFill>
                <a:latin typeface="Calibri"/>
              </a:rPr>
              <a:t> </a:t>
            </a:r>
            <a:r>
              <a:rPr b="0" lang="uk-UA" sz="1800" spc="-1" strike="noStrike">
                <a:solidFill>
                  <a:srgbClr val="ffffff"/>
                </a:solidFill>
                <a:latin typeface="Calibri"/>
              </a:rPr>
              <a:t>Balance      Sheets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uk-UA" sz="1800" spc="-1" strike="noStrike">
                <a:solidFill>
                  <a:srgbClr val="ffffff"/>
                </a:solidFill>
                <a:latin typeface="Calibri"/>
              </a:rPr>
              <a:t>   </a:t>
            </a:r>
            <a:r>
              <a:rPr b="0" lang="uk-UA" sz="1800" spc="-1" strike="noStrike">
                <a:solidFill>
                  <a:srgbClr val="ffffff"/>
                </a:solidFill>
                <a:latin typeface="Calibri"/>
              </a:rPr>
              <a:t>Reports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uk-UA" sz="1800" spc="-1" strike="noStrike">
                <a:solidFill>
                  <a:srgbClr val="ffffff"/>
                </a:solidFill>
                <a:latin typeface="Calibri"/>
              </a:rPr>
              <a:t>       </a:t>
            </a:r>
            <a:r>
              <a:rPr b="0" lang="uk-UA" sz="1800" spc="-1" strike="noStrike">
                <a:solidFill>
                  <a:srgbClr val="ffffff"/>
                </a:solidFill>
                <a:latin typeface="Calibri"/>
              </a:rPr>
              <a:t>etc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3" name="CustomShape 10"/>
          <p:cNvSpPr/>
          <p:nvPr/>
        </p:nvSpPr>
        <p:spPr>
          <a:xfrm flipV="1">
            <a:off x="6973560" y="3477240"/>
            <a:ext cx="392040" cy="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00b8ff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3200400" y="266400"/>
            <a:ext cx="2742840" cy="51840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uk-UA" sz="2800" spc="-1" strike="noStrike">
                <a:solidFill>
                  <a:srgbClr val="000000"/>
                </a:solidFill>
                <a:latin typeface="Calibri"/>
              </a:rPr>
              <a:t>Висновок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2966400" y="1004400"/>
            <a:ext cx="3210840" cy="6397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uk" sz="1800" spc="-1" strike="noStrike">
                <a:solidFill>
                  <a:srgbClr val="808080"/>
                </a:solidFill>
                <a:latin typeface="Consolas"/>
              </a:rPr>
              <a:t>Наявність лога дозволяє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706320" y="1939320"/>
            <a:ext cx="7341840" cy="192060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uk-UA" sz="2400" spc="-1" strike="noStrike">
                <a:solidFill>
                  <a:srgbClr val="000000"/>
                </a:solidFill>
                <a:latin typeface="Calibri"/>
              </a:rPr>
              <a:t>Додавати новий функціонал</a:t>
            </a:r>
            <a:endParaRPr b="0" lang="en-US" sz="2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uk-UA" sz="2400" spc="-1" strike="noStrike">
                <a:solidFill>
                  <a:srgbClr val="000000"/>
                </a:solidFill>
                <a:latin typeface="Calibri"/>
              </a:rPr>
              <a:t>Виявляти і рослідувати </a:t>
            </a:r>
            <a:r>
              <a:rPr b="0" lang="uk" sz="2400" spc="-1" strike="noStrike">
                <a:solidFill>
                  <a:srgbClr val="000000"/>
                </a:solidFill>
                <a:latin typeface="Consolas"/>
              </a:rPr>
              <a:t>шахрайську поведінка</a:t>
            </a:r>
            <a:endParaRPr b="0" lang="en-US" sz="2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uk" sz="2400" spc="-1" strike="noStrike">
                <a:solidFill>
                  <a:srgbClr val="000000"/>
                </a:solidFill>
                <a:latin typeface="Consolas"/>
              </a:rPr>
              <a:t>Виправляти алгоритмічні помилки і перераховувати їх</a:t>
            </a:r>
            <a:endParaRPr b="0" lang="en-US" sz="2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uk" sz="2400" spc="-1" strike="noStrike">
                <a:solidFill>
                  <a:srgbClr val="000000"/>
                </a:solidFill>
                <a:latin typeface="Consolas"/>
              </a:rPr>
              <a:t>Наше життя - це </a:t>
            </a:r>
            <a:r>
              <a:rPr b="1" i="1" lang="uk" sz="2400" spc="-1" strike="noStrike">
                <a:solidFill>
                  <a:srgbClr val="000000"/>
                </a:solidFill>
                <a:latin typeface="Consolas"/>
              </a:rPr>
              <a:t>append-only log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0" y="0"/>
            <a:ext cx="914148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8" name="Рисунок 4" descr="Изображение выглядит как галстук, носит, человек, черный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693720" y="555480"/>
            <a:ext cx="7754400" cy="4628880"/>
          </a:xfrm>
          <a:prstGeom prst="rect">
            <a:avLst/>
          </a:prstGeom>
          <a:ln>
            <a:noFill/>
          </a:ln>
        </p:spPr>
      </p:pic>
      <p:sp>
        <p:nvSpPr>
          <p:cNvPr id="159" name="CustomShape 2"/>
          <p:cNvSpPr/>
          <p:nvPr/>
        </p:nvSpPr>
        <p:spPr>
          <a:xfrm>
            <a:off x="693720" y="4259160"/>
            <a:ext cx="7754400" cy="93384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                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I thought that since Kafka was a system optimized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                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for  writing, using a writer`s name would make sense.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0" lang="en-US" sz="1000" spc="-1" strike="noStrike">
                <a:solidFill>
                  <a:srgbClr val="ffffff"/>
                </a:solidFill>
                <a:latin typeface="Calibri"/>
              </a:rPr>
              <a:t>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</a:t>
            </a:r>
            <a:r>
              <a:rPr b="0" lang="en-US" sz="1000" spc="-1" strike="noStrike">
                <a:solidFill>
                  <a:srgbClr val="ffffff"/>
                </a:solidFill>
                <a:latin typeface="Calibri"/>
              </a:rPr>
              <a:t>- Jay Kreps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60" name="Рисунок 10" descr="Kafka Consulting Services | Artificial Intelligence ..."/>
          <p:cNvPicPr/>
          <p:nvPr/>
        </p:nvPicPr>
        <p:blipFill>
          <a:blip r:embed="rId2"/>
          <a:stretch/>
        </p:blipFill>
        <p:spPr>
          <a:xfrm>
            <a:off x="690120" y="4257000"/>
            <a:ext cx="862200" cy="922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3200400" y="374400"/>
            <a:ext cx="2742840" cy="51840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1" i="1" lang="uk-UA" sz="2800" spc="-1" strike="noStrike">
                <a:solidFill>
                  <a:srgbClr val="000000"/>
                </a:solidFill>
                <a:latin typeface="Calibri"/>
              </a:rPr>
              <a:t>Kafka</a:t>
            </a:r>
            <a:r>
              <a:rPr b="1" lang="uk-UA" sz="2800" spc="-1" strike="noStrike">
                <a:solidFill>
                  <a:srgbClr val="000000"/>
                </a:solidFill>
                <a:latin typeface="Calibri"/>
              </a:rPr>
              <a:t> це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62" name="Рисунок 4" descr="Apache Kudu as a More Flexible And Reliable Kafka-style ..."/>
          <p:cNvPicPr/>
          <p:nvPr/>
        </p:nvPicPr>
        <p:blipFill>
          <a:blip r:embed="rId1"/>
          <a:stretch/>
        </p:blipFill>
        <p:spPr>
          <a:xfrm>
            <a:off x="689400" y="1911240"/>
            <a:ext cx="1599840" cy="2539800"/>
          </a:xfrm>
          <a:prstGeom prst="rect">
            <a:avLst/>
          </a:prstGeom>
          <a:ln>
            <a:noFill/>
          </a:ln>
        </p:spPr>
      </p:pic>
      <p:sp>
        <p:nvSpPr>
          <p:cNvPr id="163" name="CustomShape 2"/>
          <p:cNvSpPr/>
          <p:nvPr/>
        </p:nvSpPr>
        <p:spPr>
          <a:xfrm>
            <a:off x="3343320" y="334332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uk-UA" sz="1800" spc="-1" strike="noStrike">
                <a:solidFill>
                  <a:srgbClr val="ffffff"/>
                </a:solidFill>
                <a:latin typeface="Calibri"/>
              </a:rPr>
              <a:t>Текст слайда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2874240" y="2370240"/>
            <a:ext cx="3615840" cy="228564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uk" sz="2400" spc="-1" strike="noStrike">
                <a:solidFill>
                  <a:srgbClr val="000000"/>
                </a:solidFill>
                <a:latin typeface="Consolas"/>
              </a:rPr>
              <a:t>Розподілений</a:t>
            </a:r>
            <a:endParaRPr b="0" lang="en-US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uk" sz="2400" spc="-1" strike="noStrike">
                <a:solidFill>
                  <a:srgbClr val="000000"/>
                </a:solidFill>
                <a:latin typeface="Calibri"/>
                <a:ea typeface="Calibri"/>
              </a:rPr>
              <a:t> </a:t>
            </a:r>
            <a:r>
              <a:rPr b="0" lang="uk" sz="2400" spc="-1" strike="noStrike">
                <a:solidFill>
                  <a:srgbClr val="000000"/>
                </a:solidFill>
                <a:latin typeface="Calibri"/>
                <a:ea typeface="Calibri"/>
              </a:rPr>
              <a:t>Масштабуємий</a:t>
            </a:r>
            <a:endParaRPr b="0" lang="en-US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uk" sz="2400" spc="-1" strike="noStrike">
                <a:solidFill>
                  <a:srgbClr val="000000"/>
                </a:solidFill>
                <a:latin typeface="Consolas"/>
                <a:ea typeface="Calibri"/>
              </a:rPr>
              <a:t>Відмовостійкий лог</a:t>
            </a:r>
            <a:endParaRPr b="0" lang="en-US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uk" sz="2400" spc="-1" strike="noStrike">
                <a:solidFill>
                  <a:srgbClr val="3333cc"/>
                </a:solidFill>
                <a:latin typeface="Calibri"/>
                <a:ea typeface="Calibri"/>
              </a:rPr>
              <a:t>Мільйон </a:t>
            </a:r>
            <a:r>
              <a:rPr b="0" lang="uk" sz="2400" spc="-1" strike="noStrike">
                <a:solidFill>
                  <a:srgbClr val="3333cc"/>
                </a:solidFill>
                <a:latin typeface="Consolas"/>
                <a:ea typeface="Calibri"/>
              </a:rPr>
              <a:t>записів в секунду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3200400" y="320040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Calibri"/>
              </a:rPr>
              <a:t>Текст слайда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2660400" y="401400"/>
            <a:ext cx="2742840" cy="51840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1" lang="uk-UA" sz="2800" spc="-1" strike="noStrike">
                <a:solidFill>
                  <a:srgbClr val="000000"/>
                </a:solidFill>
                <a:latin typeface="Calibri"/>
              </a:rPr>
              <a:t>В Кафке можно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67" name="Рисунок 5" descr="Картинка Зелёная Галочка"/>
          <p:cNvPicPr/>
          <p:nvPr/>
        </p:nvPicPr>
        <p:blipFill>
          <a:blip r:embed="rId1"/>
          <a:stretch/>
        </p:blipFill>
        <p:spPr>
          <a:xfrm>
            <a:off x="392400" y="2510280"/>
            <a:ext cx="1419840" cy="1567080"/>
          </a:xfrm>
          <a:prstGeom prst="rect">
            <a:avLst/>
          </a:prstGeom>
          <a:ln>
            <a:noFill/>
          </a:ln>
        </p:spPr>
      </p:pic>
      <p:sp>
        <p:nvSpPr>
          <p:cNvPr id="168" name="CustomShape 3"/>
          <p:cNvSpPr/>
          <p:nvPr/>
        </p:nvSpPr>
        <p:spPr>
          <a:xfrm>
            <a:off x="1805400" y="2237400"/>
            <a:ext cx="6657840" cy="191988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uk-UA" sz="2400" spc="-1" strike="noStrike">
                <a:solidFill>
                  <a:srgbClr val="000000"/>
                </a:solidFill>
                <a:latin typeface="Calibri"/>
              </a:rPr>
              <a:t>Записувати щось в іменнований лог(topic)</a:t>
            </a:r>
            <a:endParaRPr b="0" lang="en-US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uk-UA" sz="2400" spc="-1" strike="noStrike">
                <a:solidFill>
                  <a:srgbClr val="000000"/>
                </a:solidFill>
                <a:latin typeface="Calibri"/>
              </a:rPr>
              <a:t>Прочитати записи з топіка в FIFO порядку(в </a:t>
            </a:r>
            <a:r>
              <a:rPr b="0" lang="uk" sz="2400" spc="-1" strike="noStrike">
                <a:solidFill>
                  <a:srgbClr val="000000"/>
                </a:solidFill>
                <a:latin typeface="Consolas"/>
              </a:rPr>
              <a:t>межах партиціі)</a:t>
            </a:r>
            <a:endParaRPr b="0" lang="en-US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uk" sz="2400" spc="-1" strike="noStrike">
                <a:solidFill>
                  <a:srgbClr val="000000"/>
                </a:solidFill>
                <a:latin typeface="Consolas"/>
              </a:rPr>
              <a:t>Зафіксувати місце, до якого дочитав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2569680" y="178920"/>
            <a:ext cx="4010760" cy="47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uk-UA" sz="2800" spc="-1" strike="noStrike">
                <a:solidFill>
                  <a:srgbClr val="000000"/>
                </a:solidFill>
                <a:latin typeface="Calibri"/>
              </a:rPr>
              <a:t>В Кафке </a:t>
            </a:r>
            <a:r>
              <a:rPr b="1" lang="uk" sz="2800" spc="-1" strike="noStrike">
                <a:solidFill>
                  <a:srgbClr val="000000"/>
                </a:solidFill>
                <a:latin typeface="Consolas"/>
              </a:rPr>
              <a:t>не можна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70" name="Рисунок 3" descr="Эмодзи Красный крестик на WhatsApp 2.20.206.24"/>
          <p:cNvPicPr/>
          <p:nvPr/>
        </p:nvPicPr>
        <p:blipFill>
          <a:blip r:embed="rId1"/>
          <a:stretch/>
        </p:blipFill>
        <p:spPr>
          <a:xfrm>
            <a:off x="375840" y="1878840"/>
            <a:ext cx="1516320" cy="1516320"/>
          </a:xfrm>
          <a:prstGeom prst="rect">
            <a:avLst/>
          </a:prstGeom>
          <a:ln>
            <a:noFill/>
          </a:ln>
        </p:spPr>
      </p:pic>
      <p:sp>
        <p:nvSpPr>
          <p:cNvPr id="171" name="CustomShape 2"/>
          <p:cNvSpPr/>
          <p:nvPr/>
        </p:nvSpPr>
        <p:spPr>
          <a:xfrm>
            <a:off x="2228400" y="1859400"/>
            <a:ext cx="6180840" cy="155484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uk-UA" sz="2400" spc="-1" strike="noStrike">
                <a:solidFill>
                  <a:srgbClr val="000000"/>
                </a:solidFill>
                <a:latin typeface="Calibri"/>
              </a:rPr>
              <a:t>Стерти запис</a:t>
            </a:r>
            <a:endParaRPr b="0" lang="en-US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uk" sz="2400" spc="-1" strike="noStrike">
                <a:solidFill>
                  <a:srgbClr val="000000"/>
                </a:solidFill>
                <a:latin typeface="Consolas"/>
              </a:rPr>
              <a:t>Змінити запис</a:t>
            </a:r>
            <a:endParaRPr b="0" lang="en-US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uk" sz="2400" spc="-1" strike="noStrike">
                <a:solidFill>
                  <a:srgbClr val="000000"/>
                </a:solidFill>
                <a:latin typeface="Consolas"/>
              </a:rPr>
              <a:t>Знайти в логе запис інакше, як по її порядковому номеру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1660680" y="277920"/>
            <a:ext cx="5819760" cy="47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uk-UA" sz="2800" spc="-1" strike="noStrike">
                <a:solidFill>
                  <a:srgbClr val="000000"/>
                </a:solidFill>
                <a:latin typeface="Calibri"/>
              </a:rPr>
              <a:t>Кластер Kafka: брокери і Zookeeper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73" name="Рисунок 4" descr="Apache Kudu as a More Flexible And Reliable Kafka-style ..."/>
          <p:cNvPicPr/>
          <p:nvPr/>
        </p:nvPicPr>
        <p:blipFill>
          <a:blip r:embed="rId1"/>
          <a:stretch/>
        </p:blipFill>
        <p:spPr>
          <a:xfrm>
            <a:off x="2471400" y="1227240"/>
            <a:ext cx="780840" cy="1306800"/>
          </a:xfrm>
          <a:prstGeom prst="rect">
            <a:avLst/>
          </a:prstGeom>
          <a:ln>
            <a:noFill/>
          </a:ln>
        </p:spPr>
      </p:pic>
      <p:pic>
        <p:nvPicPr>
          <p:cNvPr id="174" name="Рисунок 4" descr="Apache Kudu as a More Flexible And Reliable Kafka-style ..."/>
          <p:cNvPicPr/>
          <p:nvPr/>
        </p:nvPicPr>
        <p:blipFill>
          <a:blip r:embed="rId2"/>
          <a:stretch/>
        </p:blipFill>
        <p:spPr>
          <a:xfrm>
            <a:off x="3811680" y="1262880"/>
            <a:ext cx="807840" cy="1270800"/>
          </a:xfrm>
          <a:prstGeom prst="rect">
            <a:avLst/>
          </a:prstGeom>
          <a:ln>
            <a:noFill/>
          </a:ln>
        </p:spPr>
      </p:pic>
      <p:pic>
        <p:nvPicPr>
          <p:cNvPr id="175" name="Рисунок 4" descr="Apache Kudu as a More Flexible And Reliable Kafka-style ..."/>
          <p:cNvPicPr/>
          <p:nvPr/>
        </p:nvPicPr>
        <p:blipFill>
          <a:blip r:embed="rId3"/>
          <a:stretch/>
        </p:blipFill>
        <p:spPr>
          <a:xfrm>
            <a:off x="5116320" y="1262160"/>
            <a:ext cx="726840" cy="1279800"/>
          </a:xfrm>
          <a:prstGeom prst="rect">
            <a:avLst/>
          </a:prstGeom>
          <a:ln>
            <a:noFill/>
          </a:ln>
        </p:spPr>
      </p:pic>
      <p:pic>
        <p:nvPicPr>
          <p:cNvPr id="176" name="Рисунок 11" descr=""/>
          <p:cNvPicPr/>
          <p:nvPr/>
        </p:nvPicPr>
        <p:blipFill>
          <a:blip r:embed="rId4"/>
          <a:stretch/>
        </p:blipFill>
        <p:spPr>
          <a:xfrm>
            <a:off x="2111040" y="2729880"/>
            <a:ext cx="988920" cy="1388520"/>
          </a:xfrm>
          <a:prstGeom prst="rect">
            <a:avLst/>
          </a:prstGeom>
          <a:ln>
            <a:noFill/>
          </a:ln>
        </p:spPr>
      </p:pic>
      <p:pic>
        <p:nvPicPr>
          <p:cNvPr id="177" name="Рисунок 11" descr=""/>
          <p:cNvPicPr/>
          <p:nvPr/>
        </p:nvPicPr>
        <p:blipFill>
          <a:blip r:embed="rId5"/>
          <a:stretch/>
        </p:blipFill>
        <p:spPr>
          <a:xfrm>
            <a:off x="3587040" y="2729880"/>
            <a:ext cx="988920" cy="1388520"/>
          </a:xfrm>
          <a:prstGeom prst="rect">
            <a:avLst/>
          </a:prstGeom>
          <a:ln>
            <a:noFill/>
          </a:ln>
        </p:spPr>
      </p:pic>
      <p:pic>
        <p:nvPicPr>
          <p:cNvPr id="178" name="Рисунок 11" descr=""/>
          <p:cNvPicPr/>
          <p:nvPr/>
        </p:nvPicPr>
        <p:blipFill>
          <a:blip r:embed="rId6"/>
          <a:stretch/>
        </p:blipFill>
        <p:spPr>
          <a:xfrm>
            <a:off x="4991040" y="2729880"/>
            <a:ext cx="988920" cy="1388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1840680" y="241920"/>
            <a:ext cx="5387760" cy="47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uk-UA" sz="2400" spc="-1" strike="noStrike">
                <a:solidFill>
                  <a:srgbClr val="000000"/>
                </a:solidFill>
                <a:latin typeface="Calibri"/>
              </a:rPr>
              <a:t>Топіки, партиціі і повідомлення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865800" y="1297800"/>
            <a:ext cx="2255040" cy="24620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3"/>
          <p:cNvSpPr/>
          <p:nvPr/>
        </p:nvSpPr>
        <p:spPr>
          <a:xfrm>
            <a:off x="3565800" y="1711800"/>
            <a:ext cx="1949040" cy="16250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4"/>
          <p:cNvSpPr/>
          <p:nvPr/>
        </p:nvSpPr>
        <p:spPr>
          <a:xfrm>
            <a:off x="6301800" y="1162800"/>
            <a:ext cx="2408040" cy="24620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183" name="Table 5"/>
          <p:cNvGraphicFramePr/>
          <p:nvPr/>
        </p:nvGraphicFramePr>
        <p:xfrm>
          <a:off x="3744000" y="2259000"/>
          <a:ext cx="1564920" cy="710640"/>
        </p:xfrm>
        <a:graphic>
          <a:graphicData uri="http://schemas.openxmlformats.org/drawingml/2006/table">
            <a:tbl>
              <a:tblPr/>
              <a:tblGrid>
                <a:gridCol w="259920"/>
                <a:gridCol w="1305000"/>
              </a:tblGrid>
              <a:tr h="3553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uk-UA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553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uk-UA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84" name="Table 6"/>
          <p:cNvGraphicFramePr/>
          <p:nvPr/>
        </p:nvGraphicFramePr>
        <p:xfrm>
          <a:off x="981000" y="1998000"/>
          <a:ext cx="1956960" cy="1052280"/>
        </p:xfrm>
        <a:graphic>
          <a:graphicData uri="http://schemas.openxmlformats.org/drawingml/2006/table">
            <a:tbl>
              <a:tblPr/>
              <a:tblGrid>
                <a:gridCol w="438840"/>
                <a:gridCol w="1518120"/>
              </a:tblGrid>
              <a:tr h="34776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uk-UA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4776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uk-UA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5676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uk-UA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85" name="Table 7"/>
          <p:cNvGraphicFramePr/>
          <p:nvPr/>
        </p:nvGraphicFramePr>
        <p:xfrm>
          <a:off x="6552000" y="1728000"/>
          <a:ext cx="1916280" cy="1421640"/>
        </p:xfrm>
        <a:graphic>
          <a:graphicData uri="http://schemas.openxmlformats.org/drawingml/2006/table">
            <a:tbl>
              <a:tblPr/>
              <a:tblGrid>
                <a:gridCol w="432000"/>
                <a:gridCol w="1484280"/>
              </a:tblGrid>
              <a:tr h="35316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uk-UA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5316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uk-UA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61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uk-UA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535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uk-UA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86" name="Рисунок 12" descr="New .EU Outbound SMTP Servers Added - DuoCircle"/>
          <p:cNvPicPr/>
          <p:nvPr/>
        </p:nvPicPr>
        <p:blipFill>
          <a:blip r:embed="rId1"/>
          <a:stretch/>
        </p:blipFill>
        <p:spPr>
          <a:xfrm rot="2760000">
            <a:off x="1517400" y="1931040"/>
            <a:ext cx="492840" cy="501840"/>
          </a:xfrm>
          <a:prstGeom prst="rect">
            <a:avLst/>
          </a:prstGeom>
          <a:ln>
            <a:noFill/>
          </a:ln>
        </p:spPr>
      </p:pic>
      <p:pic>
        <p:nvPicPr>
          <p:cNvPr id="187" name="Рисунок 12" descr="New .EU Outbound SMTP Servers Added - DuoCircle"/>
          <p:cNvPicPr/>
          <p:nvPr/>
        </p:nvPicPr>
        <p:blipFill>
          <a:blip r:embed="rId2"/>
          <a:stretch/>
        </p:blipFill>
        <p:spPr>
          <a:xfrm rot="2760000">
            <a:off x="2138400" y="1931040"/>
            <a:ext cx="492840" cy="501840"/>
          </a:xfrm>
          <a:prstGeom prst="rect">
            <a:avLst/>
          </a:prstGeom>
          <a:ln>
            <a:noFill/>
          </a:ln>
        </p:spPr>
      </p:pic>
      <p:pic>
        <p:nvPicPr>
          <p:cNvPr id="188" name="Рисунок 12" descr="New .EU Outbound SMTP Servers Added - DuoCircle"/>
          <p:cNvPicPr/>
          <p:nvPr/>
        </p:nvPicPr>
        <p:blipFill>
          <a:blip r:embed="rId3"/>
          <a:stretch/>
        </p:blipFill>
        <p:spPr>
          <a:xfrm rot="2760000">
            <a:off x="1517400" y="2282040"/>
            <a:ext cx="492840" cy="501840"/>
          </a:xfrm>
          <a:prstGeom prst="rect">
            <a:avLst/>
          </a:prstGeom>
          <a:ln>
            <a:noFill/>
          </a:ln>
        </p:spPr>
      </p:pic>
      <p:pic>
        <p:nvPicPr>
          <p:cNvPr id="189" name="Рисунок 12" descr="New .EU Outbound SMTP Servers Added - DuoCircle"/>
          <p:cNvPicPr/>
          <p:nvPr/>
        </p:nvPicPr>
        <p:blipFill>
          <a:blip r:embed="rId4"/>
          <a:stretch/>
        </p:blipFill>
        <p:spPr>
          <a:xfrm rot="2760000">
            <a:off x="2138400" y="2282040"/>
            <a:ext cx="492840" cy="501840"/>
          </a:xfrm>
          <a:prstGeom prst="rect">
            <a:avLst/>
          </a:prstGeom>
          <a:ln>
            <a:noFill/>
          </a:ln>
        </p:spPr>
      </p:pic>
      <p:pic>
        <p:nvPicPr>
          <p:cNvPr id="190" name="Рисунок 12" descr="New .EU Outbound SMTP Servers Added - DuoCircle"/>
          <p:cNvPicPr/>
          <p:nvPr/>
        </p:nvPicPr>
        <p:blipFill>
          <a:blip r:embed="rId5"/>
          <a:stretch/>
        </p:blipFill>
        <p:spPr>
          <a:xfrm rot="2760000">
            <a:off x="1517400" y="2678040"/>
            <a:ext cx="492840" cy="501840"/>
          </a:xfrm>
          <a:prstGeom prst="rect">
            <a:avLst/>
          </a:prstGeom>
          <a:ln>
            <a:noFill/>
          </a:ln>
        </p:spPr>
      </p:pic>
      <p:pic>
        <p:nvPicPr>
          <p:cNvPr id="191" name="Рисунок 12" descr="New .EU Outbound SMTP Servers Added - DuoCircle"/>
          <p:cNvPicPr/>
          <p:nvPr/>
        </p:nvPicPr>
        <p:blipFill>
          <a:blip r:embed="rId6"/>
          <a:stretch/>
        </p:blipFill>
        <p:spPr>
          <a:xfrm rot="2760000">
            <a:off x="2138400" y="2678040"/>
            <a:ext cx="492840" cy="501840"/>
          </a:xfrm>
          <a:prstGeom prst="rect">
            <a:avLst/>
          </a:prstGeom>
          <a:ln>
            <a:noFill/>
          </a:ln>
        </p:spPr>
      </p:pic>
      <p:pic>
        <p:nvPicPr>
          <p:cNvPr id="192" name="Рисунок 12" descr="New .EU Outbound SMTP Servers Added - DuoCircle"/>
          <p:cNvPicPr/>
          <p:nvPr/>
        </p:nvPicPr>
        <p:blipFill>
          <a:blip r:embed="rId7"/>
          <a:stretch/>
        </p:blipFill>
        <p:spPr>
          <a:xfrm rot="2760000">
            <a:off x="4244400" y="2210040"/>
            <a:ext cx="492840" cy="501840"/>
          </a:xfrm>
          <a:prstGeom prst="rect">
            <a:avLst/>
          </a:prstGeom>
          <a:ln>
            <a:noFill/>
          </a:ln>
        </p:spPr>
      </p:pic>
      <p:pic>
        <p:nvPicPr>
          <p:cNvPr id="193" name="Рисунок 12" descr="New .EU Outbound SMTP Servers Added - DuoCircle"/>
          <p:cNvPicPr/>
          <p:nvPr/>
        </p:nvPicPr>
        <p:blipFill>
          <a:blip r:embed="rId8"/>
          <a:stretch/>
        </p:blipFill>
        <p:spPr>
          <a:xfrm rot="2760000">
            <a:off x="4325400" y="2606040"/>
            <a:ext cx="492840" cy="501840"/>
          </a:xfrm>
          <a:prstGeom prst="rect">
            <a:avLst/>
          </a:prstGeom>
          <a:ln>
            <a:noFill/>
          </a:ln>
        </p:spPr>
      </p:pic>
      <p:pic>
        <p:nvPicPr>
          <p:cNvPr id="194" name="Рисунок 12" descr="New .EU Outbound SMTP Servers Added - DuoCircle"/>
          <p:cNvPicPr/>
          <p:nvPr/>
        </p:nvPicPr>
        <p:blipFill>
          <a:blip r:embed="rId9"/>
          <a:stretch/>
        </p:blipFill>
        <p:spPr>
          <a:xfrm rot="2760000">
            <a:off x="7070400" y="1643040"/>
            <a:ext cx="492840" cy="501840"/>
          </a:xfrm>
          <a:prstGeom prst="rect">
            <a:avLst/>
          </a:prstGeom>
          <a:ln>
            <a:noFill/>
          </a:ln>
        </p:spPr>
      </p:pic>
      <p:pic>
        <p:nvPicPr>
          <p:cNvPr id="195" name="Рисунок 12" descr="New .EU Outbound SMTP Servers Added - DuoCircle"/>
          <p:cNvPicPr/>
          <p:nvPr/>
        </p:nvPicPr>
        <p:blipFill>
          <a:blip r:embed="rId10"/>
          <a:stretch/>
        </p:blipFill>
        <p:spPr>
          <a:xfrm rot="2760000">
            <a:off x="7718400" y="1643040"/>
            <a:ext cx="492840" cy="501840"/>
          </a:xfrm>
          <a:prstGeom prst="rect">
            <a:avLst/>
          </a:prstGeom>
          <a:ln>
            <a:noFill/>
          </a:ln>
        </p:spPr>
      </p:pic>
      <p:pic>
        <p:nvPicPr>
          <p:cNvPr id="196" name="Рисунок 12" descr="New .EU Outbound SMTP Servers Added - DuoCircle"/>
          <p:cNvPicPr/>
          <p:nvPr/>
        </p:nvPicPr>
        <p:blipFill>
          <a:blip r:embed="rId11"/>
          <a:stretch/>
        </p:blipFill>
        <p:spPr>
          <a:xfrm rot="2760000">
            <a:off x="7016400" y="2039040"/>
            <a:ext cx="492840" cy="501840"/>
          </a:xfrm>
          <a:prstGeom prst="rect">
            <a:avLst/>
          </a:prstGeom>
          <a:ln>
            <a:noFill/>
          </a:ln>
        </p:spPr>
      </p:pic>
      <p:pic>
        <p:nvPicPr>
          <p:cNvPr id="197" name="Рисунок 12" descr="New .EU Outbound SMTP Servers Added - DuoCircle"/>
          <p:cNvPicPr/>
          <p:nvPr/>
        </p:nvPicPr>
        <p:blipFill>
          <a:blip r:embed="rId12"/>
          <a:stretch/>
        </p:blipFill>
        <p:spPr>
          <a:xfrm rot="2760000">
            <a:off x="7772400" y="2039040"/>
            <a:ext cx="492840" cy="501840"/>
          </a:xfrm>
          <a:prstGeom prst="rect">
            <a:avLst/>
          </a:prstGeom>
          <a:ln>
            <a:noFill/>
          </a:ln>
        </p:spPr>
      </p:pic>
      <p:pic>
        <p:nvPicPr>
          <p:cNvPr id="198" name="Рисунок 12" descr="New .EU Outbound SMTP Servers Added - DuoCircle"/>
          <p:cNvPicPr/>
          <p:nvPr/>
        </p:nvPicPr>
        <p:blipFill>
          <a:blip r:embed="rId13"/>
          <a:stretch/>
        </p:blipFill>
        <p:spPr>
          <a:xfrm rot="2760000">
            <a:off x="7070400" y="2417040"/>
            <a:ext cx="492840" cy="501840"/>
          </a:xfrm>
          <a:prstGeom prst="rect">
            <a:avLst/>
          </a:prstGeom>
          <a:ln>
            <a:noFill/>
          </a:ln>
        </p:spPr>
      </p:pic>
      <p:pic>
        <p:nvPicPr>
          <p:cNvPr id="199" name="Рисунок 12" descr="New .EU Outbound SMTP Servers Added - DuoCircle"/>
          <p:cNvPicPr/>
          <p:nvPr/>
        </p:nvPicPr>
        <p:blipFill>
          <a:blip r:embed="rId14"/>
          <a:stretch/>
        </p:blipFill>
        <p:spPr>
          <a:xfrm rot="2760000">
            <a:off x="7016400" y="2768040"/>
            <a:ext cx="492840" cy="501840"/>
          </a:xfrm>
          <a:prstGeom prst="rect">
            <a:avLst/>
          </a:prstGeom>
          <a:ln>
            <a:noFill/>
          </a:ln>
        </p:spPr>
      </p:pic>
      <p:pic>
        <p:nvPicPr>
          <p:cNvPr id="200" name="Рисунок 12" descr="New .EU Outbound SMTP Servers Added - DuoCircle"/>
          <p:cNvPicPr/>
          <p:nvPr/>
        </p:nvPicPr>
        <p:blipFill>
          <a:blip r:embed="rId15"/>
          <a:stretch/>
        </p:blipFill>
        <p:spPr>
          <a:xfrm rot="2760000">
            <a:off x="7682400" y="2795040"/>
            <a:ext cx="492840" cy="501840"/>
          </a:xfrm>
          <a:prstGeom prst="rect">
            <a:avLst/>
          </a:prstGeom>
          <a:ln>
            <a:noFill/>
          </a:ln>
        </p:spPr>
      </p:pic>
      <p:pic>
        <p:nvPicPr>
          <p:cNvPr id="201" name="Рисунок 12" descr="New .EU Outbound SMTP Servers Added - DuoCircle"/>
          <p:cNvPicPr/>
          <p:nvPr/>
        </p:nvPicPr>
        <p:blipFill>
          <a:blip r:embed="rId16"/>
          <a:stretch/>
        </p:blipFill>
        <p:spPr>
          <a:xfrm rot="2760000">
            <a:off x="7718400" y="2417040"/>
            <a:ext cx="492840" cy="501840"/>
          </a:xfrm>
          <a:prstGeom prst="rect">
            <a:avLst/>
          </a:prstGeom>
          <a:ln>
            <a:noFill/>
          </a:ln>
        </p:spPr>
      </p:pic>
      <p:sp>
        <p:nvSpPr>
          <p:cNvPr id="202" name="CustomShape 8"/>
          <p:cNvSpPr/>
          <p:nvPr/>
        </p:nvSpPr>
        <p:spPr>
          <a:xfrm>
            <a:off x="1300320" y="1489320"/>
            <a:ext cx="1383840" cy="3661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uk-UA" sz="1800" spc="-1" strike="noStrike">
                <a:solidFill>
                  <a:srgbClr val="000000"/>
                </a:solidFill>
                <a:latin typeface="Calibri"/>
              </a:rPr>
              <a:t>topic 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CustomShape 9"/>
          <p:cNvSpPr/>
          <p:nvPr/>
        </p:nvSpPr>
        <p:spPr>
          <a:xfrm>
            <a:off x="3991320" y="1894320"/>
            <a:ext cx="1023840" cy="3049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uk-UA" sz="1400" spc="-1" strike="noStrike">
                <a:solidFill>
                  <a:srgbClr val="000000"/>
                </a:solidFill>
                <a:latin typeface="Calibri"/>
              </a:rPr>
              <a:t>topic B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04" name="CustomShape 10"/>
          <p:cNvSpPr/>
          <p:nvPr/>
        </p:nvSpPr>
        <p:spPr>
          <a:xfrm>
            <a:off x="6853320" y="1273320"/>
            <a:ext cx="1383840" cy="3661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uk-UA" sz="1800" spc="-1" strike="noStrike">
                <a:solidFill>
                  <a:srgbClr val="000000"/>
                </a:solidFill>
                <a:latin typeface="Calibri"/>
              </a:rPr>
              <a:t>topic 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3200400" y="320040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Calibri"/>
              </a:rPr>
              <a:t>Текст слайда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3335400" y="5899680"/>
            <a:ext cx="1587240" cy="31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 fontScale="97000"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Э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6" name="CustomShape 3"/>
          <p:cNvSpPr/>
          <p:nvPr/>
        </p:nvSpPr>
        <p:spPr>
          <a:xfrm>
            <a:off x="2596680" y="405360"/>
            <a:ext cx="3821040" cy="64044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1" lang="ru-RU" sz="3600" spc="-1" strike="noStrike">
                <a:solidFill>
                  <a:srgbClr val="000000"/>
                </a:solidFill>
                <a:latin typeface="Calibri"/>
              </a:rPr>
              <a:t>План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87" name="Рисунок 35" descr="Краткий обзор Apache Kafka — fuse8"/>
          <p:cNvPicPr/>
          <p:nvPr/>
        </p:nvPicPr>
        <p:blipFill>
          <a:blip r:embed="rId1"/>
          <a:stretch/>
        </p:blipFill>
        <p:spPr>
          <a:xfrm>
            <a:off x="2596680" y="3537360"/>
            <a:ext cx="3631320" cy="1905120"/>
          </a:xfrm>
          <a:prstGeom prst="rect">
            <a:avLst/>
          </a:prstGeom>
          <a:ln>
            <a:noFill/>
          </a:ln>
        </p:spPr>
      </p:pic>
      <p:sp>
        <p:nvSpPr>
          <p:cNvPr id="88" name="CustomShape 4"/>
          <p:cNvSpPr/>
          <p:nvPr/>
        </p:nvSpPr>
        <p:spPr>
          <a:xfrm>
            <a:off x="3200400" y="3200400"/>
            <a:ext cx="274284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5"/>
          <p:cNvSpPr/>
          <p:nvPr/>
        </p:nvSpPr>
        <p:spPr>
          <a:xfrm>
            <a:off x="517320" y="1480320"/>
            <a:ext cx="8349840" cy="192024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Times New Roman"/>
              <a:buAutoNum type="arabicPeriod"/>
            </a:pPr>
            <a:r>
              <a:rPr b="1" lang="uk-UA" sz="4000" spc="-1" strike="noStrike">
                <a:solidFill>
                  <a:srgbClr val="000000"/>
                </a:solidFill>
                <a:latin typeface="Calibri"/>
              </a:rPr>
              <a:t>Що таке лог і чому це важливо</a:t>
            </a:r>
            <a:endParaRPr b="0" lang="en-US" sz="4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Times New Roman"/>
              <a:buAutoNum type="arabicPeriod"/>
            </a:pPr>
            <a:r>
              <a:rPr b="1" lang="uk-UA" sz="4000" spc="-1" strike="noStrike">
                <a:solidFill>
                  <a:srgbClr val="000000"/>
                </a:solidFill>
                <a:latin typeface="Calibri"/>
              </a:rPr>
              <a:t>Що таке Kafka і що вона може</a:t>
            </a:r>
            <a:endParaRPr b="0" lang="en-US" sz="4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Times New Roman"/>
              <a:buAutoNum type="arabicPeriod"/>
            </a:pPr>
            <a:r>
              <a:rPr b="1" lang="uk-UA" sz="4000" spc="-1" strike="noStrike">
                <a:solidFill>
                  <a:srgbClr val="000000"/>
                </a:solidFill>
                <a:latin typeface="Calibri"/>
              </a:rPr>
              <a:t>Kafka i JavaScript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2461680" y="412920"/>
            <a:ext cx="4010760" cy="47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i="1" lang="uk-UA" sz="2400" spc="-1" strike="noStrike">
                <a:solidFill>
                  <a:srgbClr val="000000"/>
                </a:solidFill>
                <a:latin typeface="Calibri"/>
              </a:rPr>
              <a:t>Реплікація партицій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1387800" y="1945800"/>
            <a:ext cx="1733040" cy="2417040"/>
          </a:xfrm>
          <a:prstGeom prst="rect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3"/>
          <p:cNvSpPr/>
          <p:nvPr/>
        </p:nvSpPr>
        <p:spPr>
          <a:xfrm>
            <a:off x="3592800" y="1945800"/>
            <a:ext cx="1733040" cy="2417040"/>
          </a:xfrm>
          <a:prstGeom prst="rect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4"/>
          <p:cNvSpPr/>
          <p:nvPr/>
        </p:nvSpPr>
        <p:spPr>
          <a:xfrm>
            <a:off x="6022800" y="1945800"/>
            <a:ext cx="1733040" cy="2417040"/>
          </a:xfrm>
          <a:prstGeom prst="rect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5"/>
          <p:cNvSpPr/>
          <p:nvPr/>
        </p:nvSpPr>
        <p:spPr>
          <a:xfrm>
            <a:off x="1723320" y="2047320"/>
            <a:ext cx="978840" cy="3049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uk-UA" sz="1400" spc="-1" strike="noStrike">
                <a:solidFill>
                  <a:srgbClr val="000000"/>
                </a:solidFill>
                <a:latin typeface="Calibri"/>
              </a:rPr>
              <a:t>broker 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0" name="CustomShape 6"/>
          <p:cNvSpPr/>
          <p:nvPr/>
        </p:nvSpPr>
        <p:spPr>
          <a:xfrm>
            <a:off x="3973320" y="2047320"/>
            <a:ext cx="978840" cy="3049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uk-UA" sz="1400" spc="-1" strike="noStrike">
                <a:solidFill>
                  <a:srgbClr val="000000"/>
                </a:solidFill>
                <a:latin typeface="Calibri"/>
              </a:rPr>
              <a:t>broker 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1" name="CustomShape 7"/>
          <p:cNvSpPr/>
          <p:nvPr/>
        </p:nvSpPr>
        <p:spPr>
          <a:xfrm>
            <a:off x="6403320" y="2047320"/>
            <a:ext cx="978840" cy="3049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uk-UA" sz="1400" spc="-1" strike="noStrike">
                <a:solidFill>
                  <a:srgbClr val="000000"/>
                </a:solidFill>
                <a:latin typeface="Calibri"/>
              </a:rPr>
              <a:t>broker 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2" name="CustomShape 8"/>
          <p:cNvSpPr/>
          <p:nvPr/>
        </p:nvSpPr>
        <p:spPr>
          <a:xfrm>
            <a:off x="1547640" y="3239640"/>
            <a:ext cx="1310040" cy="37404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uk-UA" sz="1400" spc="-1" strike="noStrike">
                <a:solidFill>
                  <a:srgbClr val="000000"/>
                </a:solidFill>
                <a:latin typeface="Calibri"/>
              </a:rPr>
              <a:t>partition 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3" name="CustomShape 9"/>
          <p:cNvSpPr/>
          <p:nvPr/>
        </p:nvSpPr>
        <p:spPr>
          <a:xfrm>
            <a:off x="3779640" y="3239640"/>
            <a:ext cx="1310040" cy="37404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uk-UA" sz="1400" spc="-1" strike="noStrike">
                <a:solidFill>
                  <a:srgbClr val="000000"/>
                </a:solidFill>
                <a:latin typeface="Calibri"/>
              </a:rPr>
              <a:t>partition 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4" name="CustomShape 10"/>
          <p:cNvSpPr/>
          <p:nvPr/>
        </p:nvSpPr>
        <p:spPr>
          <a:xfrm>
            <a:off x="6236640" y="3239640"/>
            <a:ext cx="1310040" cy="37404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uk-UA" sz="1400" spc="-1" strike="noStrike">
                <a:solidFill>
                  <a:srgbClr val="000000"/>
                </a:solidFill>
                <a:latin typeface="Calibri"/>
              </a:rPr>
              <a:t>partition 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5" name="CustomShape 11"/>
          <p:cNvSpPr/>
          <p:nvPr/>
        </p:nvSpPr>
        <p:spPr>
          <a:xfrm>
            <a:off x="1547640" y="3824640"/>
            <a:ext cx="1310040" cy="374040"/>
          </a:xfrm>
          <a:prstGeom prst="rect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uk-UA" sz="1400" spc="-1" strike="noStrike">
                <a:solidFill>
                  <a:srgbClr val="000000"/>
                </a:solidFill>
                <a:latin typeface="Calibri"/>
              </a:rPr>
              <a:t>partition 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6" name="CustomShape 12"/>
          <p:cNvSpPr/>
          <p:nvPr/>
        </p:nvSpPr>
        <p:spPr>
          <a:xfrm>
            <a:off x="3806640" y="3824640"/>
            <a:ext cx="1310040" cy="374040"/>
          </a:xfrm>
          <a:prstGeom prst="rect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uk-UA" sz="1400" spc="-1" strike="noStrike">
                <a:solidFill>
                  <a:srgbClr val="000000"/>
                </a:solidFill>
                <a:latin typeface="Calibri"/>
              </a:rPr>
              <a:t>partition 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7" name="CustomShape 13"/>
          <p:cNvSpPr/>
          <p:nvPr/>
        </p:nvSpPr>
        <p:spPr>
          <a:xfrm>
            <a:off x="6236640" y="3797640"/>
            <a:ext cx="1310040" cy="374040"/>
          </a:xfrm>
          <a:prstGeom prst="rect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uk-UA" sz="1400" spc="-1" strike="noStrike">
                <a:solidFill>
                  <a:srgbClr val="000000"/>
                </a:solidFill>
                <a:latin typeface="Calibri"/>
              </a:rPr>
              <a:t>partition 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8" name="CustomShape 14"/>
          <p:cNvSpPr/>
          <p:nvPr/>
        </p:nvSpPr>
        <p:spPr>
          <a:xfrm>
            <a:off x="2869560" y="3598560"/>
            <a:ext cx="932040" cy="239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00b8ff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15"/>
          <p:cNvSpPr/>
          <p:nvPr/>
        </p:nvSpPr>
        <p:spPr>
          <a:xfrm>
            <a:off x="5101560" y="3598560"/>
            <a:ext cx="1157040" cy="239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00b8ff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16"/>
          <p:cNvSpPr/>
          <p:nvPr/>
        </p:nvSpPr>
        <p:spPr>
          <a:xfrm flipH="1">
            <a:off x="5119200" y="3529800"/>
            <a:ext cx="1146240" cy="1292040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17"/>
          <p:cNvSpPr/>
          <p:nvPr/>
        </p:nvSpPr>
        <p:spPr>
          <a:xfrm flipH="1" flipV="1">
            <a:off x="2840040" y="4128120"/>
            <a:ext cx="2307240" cy="696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00b8ff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22" name="Рисунок 34" descr="Smiling Emoji Png ,HD PNG . (+) Pictures - vhv.rs"/>
          <p:cNvPicPr/>
          <p:nvPr/>
        </p:nvPicPr>
        <p:blipFill>
          <a:blip r:embed="rId1"/>
          <a:stretch/>
        </p:blipFill>
        <p:spPr>
          <a:xfrm>
            <a:off x="491400" y="1022400"/>
            <a:ext cx="681840" cy="699840"/>
          </a:xfrm>
          <a:prstGeom prst="rect">
            <a:avLst/>
          </a:prstGeom>
          <a:ln>
            <a:noFill/>
          </a:ln>
        </p:spPr>
      </p:pic>
      <p:pic>
        <p:nvPicPr>
          <p:cNvPr id="223" name="Рисунок 34" descr="Smiling Emoji Png ,HD PNG . (+) Pictures - vhv.rs"/>
          <p:cNvPicPr/>
          <p:nvPr/>
        </p:nvPicPr>
        <p:blipFill>
          <a:blip r:embed="rId2"/>
          <a:stretch/>
        </p:blipFill>
        <p:spPr>
          <a:xfrm>
            <a:off x="2660400" y="968400"/>
            <a:ext cx="681840" cy="699840"/>
          </a:xfrm>
          <a:prstGeom prst="rect">
            <a:avLst/>
          </a:prstGeom>
          <a:ln>
            <a:noFill/>
          </a:ln>
        </p:spPr>
      </p:pic>
      <p:pic>
        <p:nvPicPr>
          <p:cNvPr id="224" name="Рисунок 34" descr="Smiling Emoji Png ,HD PNG . (+) Pictures - vhv.rs"/>
          <p:cNvPicPr/>
          <p:nvPr/>
        </p:nvPicPr>
        <p:blipFill>
          <a:blip r:embed="rId3"/>
          <a:stretch/>
        </p:blipFill>
        <p:spPr>
          <a:xfrm>
            <a:off x="5279400" y="1022400"/>
            <a:ext cx="681840" cy="699840"/>
          </a:xfrm>
          <a:prstGeom prst="rect">
            <a:avLst/>
          </a:prstGeom>
          <a:ln>
            <a:noFill/>
          </a:ln>
        </p:spPr>
      </p:pic>
      <p:pic>
        <p:nvPicPr>
          <p:cNvPr id="225" name="Рисунок 34" descr="Smiling Emoji Png ,HD PNG . (+) Pictures - vhv.rs"/>
          <p:cNvPicPr/>
          <p:nvPr/>
        </p:nvPicPr>
        <p:blipFill>
          <a:blip r:embed="rId4"/>
          <a:stretch/>
        </p:blipFill>
        <p:spPr>
          <a:xfrm>
            <a:off x="2003400" y="2543400"/>
            <a:ext cx="420840" cy="447840"/>
          </a:xfrm>
          <a:prstGeom prst="rect">
            <a:avLst/>
          </a:prstGeom>
          <a:ln>
            <a:noFill/>
          </a:ln>
        </p:spPr>
      </p:pic>
      <p:pic>
        <p:nvPicPr>
          <p:cNvPr id="226" name="Рисунок 34" descr="Smiling Emoji Png ,HD PNG . (+) Pictures - vhv.rs"/>
          <p:cNvPicPr/>
          <p:nvPr/>
        </p:nvPicPr>
        <p:blipFill>
          <a:blip r:embed="rId5"/>
          <a:stretch/>
        </p:blipFill>
        <p:spPr>
          <a:xfrm>
            <a:off x="4226400" y="2516400"/>
            <a:ext cx="420840" cy="447840"/>
          </a:xfrm>
          <a:prstGeom prst="rect">
            <a:avLst/>
          </a:prstGeom>
          <a:ln>
            <a:noFill/>
          </a:ln>
        </p:spPr>
      </p:pic>
      <p:pic>
        <p:nvPicPr>
          <p:cNvPr id="227" name="Рисунок 34" descr="Smiling Emoji Png ,HD PNG . (+) Pictures - vhv.rs"/>
          <p:cNvPicPr/>
          <p:nvPr/>
        </p:nvPicPr>
        <p:blipFill>
          <a:blip r:embed="rId6"/>
          <a:stretch/>
        </p:blipFill>
        <p:spPr>
          <a:xfrm>
            <a:off x="6683400" y="2543400"/>
            <a:ext cx="420840" cy="447840"/>
          </a:xfrm>
          <a:prstGeom prst="rect">
            <a:avLst/>
          </a:prstGeom>
          <a:ln>
            <a:noFill/>
          </a:ln>
        </p:spPr>
      </p:pic>
      <p:sp>
        <p:nvSpPr>
          <p:cNvPr id="228" name="CustomShape 18"/>
          <p:cNvSpPr/>
          <p:nvPr/>
        </p:nvSpPr>
        <p:spPr>
          <a:xfrm>
            <a:off x="853560" y="1717560"/>
            <a:ext cx="680040" cy="1526040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19"/>
          <p:cNvSpPr/>
          <p:nvPr/>
        </p:nvSpPr>
        <p:spPr>
          <a:xfrm>
            <a:off x="3184560" y="1627560"/>
            <a:ext cx="626040" cy="1616040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20"/>
          <p:cNvSpPr/>
          <p:nvPr/>
        </p:nvSpPr>
        <p:spPr>
          <a:xfrm>
            <a:off x="5893560" y="1627560"/>
            <a:ext cx="347040" cy="1616040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2461680" y="412920"/>
            <a:ext cx="4010760" cy="47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i="1" lang="uk-UA" sz="2400" spc="-1" strike="noStrike">
                <a:solidFill>
                  <a:srgbClr val="000000"/>
                </a:solidFill>
                <a:latin typeface="Calibri"/>
              </a:rPr>
              <a:t>Реплікація партицій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1387800" y="1945800"/>
            <a:ext cx="1733040" cy="2417040"/>
          </a:xfrm>
          <a:prstGeom prst="rect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3"/>
          <p:cNvSpPr/>
          <p:nvPr/>
        </p:nvSpPr>
        <p:spPr>
          <a:xfrm>
            <a:off x="3592800" y="1945800"/>
            <a:ext cx="1733040" cy="2417040"/>
          </a:xfrm>
          <a:prstGeom prst="rect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4"/>
          <p:cNvSpPr/>
          <p:nvPr/>
        </p:nvSpPr>
        <p:spPr>
          <a:xfrm>
            <a:off x="6022800" y="1945800"/>
            <a:ext cx="1733040" cy="2417040"/>
          </a:xfrm>
          <a:prstGeom prst="rect">
            <a:avLst/>
          </a:prstGeom>
          <a:solidFill>
            <a:schemeClr val="bg1">
              <a:lumMod val="65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5"/>
          <p:cNvSpPr/>
          <p:nvPr/>
        </p:nvSpPr>
        <p:spPr>
          <a:xfrm>
            <a:off x="1723320" y="2047320"/>
            <a:ext cx="978840" cy="3049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uk-UA" sz="1400" spc="-1" strike="noStrike">
                <a:solidFill>
                  <a:srgbClr val="000000"/>
                </a:solidFill>
                <a:latin typeface="Calibri"/>
              </a:rPr>
              <a:t>broker 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6" name="CustomShape 6"/>
          <p:cNvSpPr/>
          <p:nvPr/>
        </p:nvSpPr>
        <p:spPr>
          <a:xfrm>
            <a:off x="3973320" y="2047320"/>
            <a:ext cx="978840" cy="3049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uk-UA" sz="1400" spc="-1" strike="noStrike">
                <a:solidFill>
                  <a:srgbClr val="000000"/>
                </a:solidFill>
                <a:latin typeface="Calibri"/>
              </a:rPr>
              <a:t>broker 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7" name="CustomShape 7"/>
          <p:cNvSpPr/>
          <p:nvPr/>
        </p:nvSpPr>
        <p:spPr>
          <a:xfrm>
            <a:off x="6403320" y="2047320"/>
            <a:ext cx="978840" cy="3049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uk-UA" sz="1400" spc="-1" strike="noStrike">
                <a:solidFill>
                  <a:srgbClr val="000000"/>
                </a:solidFill>
                <a:latin typeface="Calibri"/>
              </a:rPr>
              <a:t>broker 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8" name="CustomShape 8"/>
          <p:cNvSpPr/>
          <p:nvPr/>
        </p:nvSpPr>
        <p:spPr>
          <a:xfrm>
            <a:off x="1547640" y="3239640"/>
            <a:ext cx="1310040" cy="37404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uk-UA" sz="1400" spc="-1" strike="noStrike">
                <a:solidFill>
                  <a:srgbClr val="000000"/>
                </a:solidFill>
                <a:latin typeface="Calibri"/>
              </a:rPr>
              <a:t>partition 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9" name="CustomShape 9"/>
          <p:cNvSpPr/>
          <p:nvPr/>
        </p:nvSpPr>
        <p:spPr>
          <a:xfrm>
            <a:off x="3779640" y="3239640"/>
            <a:ext cx="1310040" cy="37404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uk-UA" sz="1400" spc="-1" strike="noStrike">
                <a:solidFill>
                  <a:srgbClr val="000000"/>
                </a:solidFill>
                <a:latin typeface="Calibri"/>
              </a:rPr>
              <a:t>partition 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0" name="CustomShape 10"/>
          <p:cNvSpPr/>
          <p:nvPr/>
        </p:nvSpPr>
        <p:spPr>
          <a:xfrm>
            <a:off x="6236640" y="3239640"/>
            <a:ext cx="1310040" cy="374040"/>
          </a:xfrm>
          <a:prstGeom prst="rect">
            <a:avLst/>
          </a:prstGeom>
          <a:solidFill>
            <a:schemeClr val="bg1">
              <a:lumMod val="65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uk-UA" sz="1400" spc="-1" strike="noStrike">
                <a:solidFill>
                  <a:srgbClr val="000000"/>
                </a:solidFill>
                <a:latin typeface="Calibri"/>
              </a:rPr>
              <a:t>partition 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1" name="CustomShape 11"/>
          <p:cNvSpPr/>
          <p:nvPr/>
        </p:nvSpPr>
        <p:spPr>
          <a:xfrm>
            <a:off x="1547640" y="3824640"/>
            <a:ext cx="1310040" cy="374040"/>
          </a:xfrm>
          <a:prstGeom prst="rect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uk-UA" sz="1400" spc="-1" strike="noStrike">
                <a:solidFill>
                  <a:srgbClr val="000000"/>
                </a:solidFill>
                <a:latin typeface="Calibri"/>
              </a:rPr>
              <a:t>partition 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2" name="CustomShape 12"/>
          <p:cNvSpPr/>
          <p:nvPr/>
        </p:nvSpPr>
        <p:spPr>
          <a:xfrm>
            <a:off x="3806640" y="3824640"/>
            <a:ext cx="1310040" cy="374040"/>
          </a:xfrm>
          <a:prstGeom prst="rect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uk-UA" sz="1400" spc="-1" strike="noStrike">
                <a:solidFill>
                  <a:srgbClr val="000000"/>
                </a:solidFill>
                <a:latin typeface="Calibri"/>
              </a:rPr>
              <a:t>partition 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3" name="CustomShape 13"/>
          <p:cNvSpPr/>
          <p:nvPr/>
        </p:nvSpPr>
        <p:spPr>
          <a:xfrm>
            <a:off x="6236640" y="3797640"/>
            <a:ext cx="1310040" cy="374040"/>
          </a:xfrm>
          <a:prstGeom prst="rect">
            <a:avLst/>
          </a:prstGeom>
          <a:solidFill>
            <a:schemeClr val="bg1">
              <a:lumMod val="65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uk-UA" sz="1400" spc="-1" strike="noStrike">
                <a:solidFill>
                  <a:srgbClr val="000000"/>
                </a:solidFill>
                <a:latin typeface="Calibri"/>
              </a:rPr>
              <a:t>partition 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4" name="CustomShape 14"/>
          <p:cNvSpPr/>
          <p:nvPr/>
        </p:nvSpPr>
        <p:spPr>
          <a:xfrm>
            <a:off x="2869560" y="3598560"/>
            <a:ext cx="932040" cy="239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00b8ff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45" name="Рисунок 34" descr="Smiling Emoji Png ,HD PNG . (+) Pictures - vhv.rs"/>
          <p:cNvPicPr/>
          <p:nvPr/>
        </p:nvPicPr>
        <p:blipFill>
          <a:blip r:embed="rId1"/>
          <a:stretch/>
        </p:blipFill>
        <p:spPr>
          <a:xfrm>
            <a:off x="491400" y="1022400"/>
            <a:ext cx="681840" cy="699840"/>
          </a:xfrm>
          <a:prstGeom prst="rect">
            <a:avLst/>
          </a:prstGeom>
          <a:ln>
            <a:noFill/>
          </a:ln>
        </p:spPr>
      </p:pic>
      <p:pic>
        <p:nvPicPr>
          <p:cNvPr id="246" name="Рисунок 34" descr="Smiling Emoji Png ,HD PNG . (+) Pictures - vhv.rs"/>
          <p:cNvPicPr/>
          <p:nvPr/>
        </p:nvPicPr>
        <p:blipFill>
          <a:blip r:embed="rId2"/>
          <a:stretch/>
        </p:blipFill>
        <p:spPr>
          <a:xfrm>
            <a:off x="2660400" y="968400"/>
            <a:ext cx="681840" cy="699840"/>
          </a:xfrm>
          <a:prstGeom prst="rect">
            <a:avLst/>
          </a:prstGeom>
          <a:ln>
            <a:noFill/>
          </a:ln>
        </p:spPr>
      </p:pic>
      <p:pic>
        <p:nvPicPr>
          <p:cNvPr id="247" name="Рисунок 34" descr="Smiling Emoji Png ,HD PNG . (+) Pictures - vhv.rs"/>
          <p:cNvPicPr/>
          <p:nvPr/>
        </p:nvPicPr>
        <p:blipFill>
          <a:blip r:embed="rId3"/>
          <a:stretch/>
        </p:blipFill>
        <p:spPr>
          <a:xfrm>
            <a:off x="2003400" y="2543400"/>
            <a:ext cx="420840" cy="447840"/>
          </a:xfrm>
          <a:prstGeom prst="rect">
            <a:avLst/>
          </a:prstGeom>
          <a:ln>
            <a:noFill/>
          </a:ln>
        </p:spPr>
      </p:pic>
      <p:pic>
        <p:nvPicPr>
          <p:cNvPr id="248" name="Рисунок 34" descr="Smiling Emoji Png ,HD PNG . (+) Pictures - vhv.rs"/>
          <p:cNvPicPr/>
          <p:nvPr/>
        </p:nvPicPr>
        <p:blipFill>
          <a:blip r:embed="rId4"/>
          <a:stretch/>
        </p:blipFill>
        <p:spPr>
          <a:xfrm>
            <a:off x="4226400" y="2516400"/>
            <a:ext cx="420840" cy="447840"/>
          </a:xfrm>
          <a:prstGeom prst="rect">
            <a:avLst/>
          </a:prstGeom>
          <a:ln>
            <a:noFill/>
          </a:ln>
        </p:spPr>
      </p:pic>
      <p:sp>
        <p:nvSpPr>
          <p:cNvPr id="249" name="CustomShape 15"/>
          <p:cNvSpPr/>
          <p:nvPr/>
        </p:nvSpPr>
        <p:spPr>
          <a:xfrm>
            <a:off x="853560" y="1717560"/>
            <a:ext cx="680040" cy="1526040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16"/>
          <p:cNvSpPr/>
          <p:nvPr/>
        </p:nvSpPr>
        <p:spPr>
          <a:xfrm>
            <a:off x="3184560" y="1627560"/>
            <a:ext cx="626040" cy="1616040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51" name="Рисунок 3" descr="Smiley Face Bad - Free vector graphic on Pixabay"/>
          <p:cNvPicPr/>
          <p:nvPr/>
        </p:nvPicPr>
        <p:blipFill>
          <a:blip r:embed="rId5"/>
          <a:stretch/>
        </p:blipFill>
        <p:spPr>
          <a:xfrm>
            <a:off x="6647400" y="2489400"/>
            <a:ext cx="492840" cy="492840"/>
          </a:xfrm>
          <a:prstGeom prst="rect">
            <a:avLst/>
          </a:prstGeom>
          <a:ln>
            <a:noFill/>
          </a:ln>
        </p:spPr>
      </p:pic>
      <p:pic>
        <p:nvPicPr>
          <p:cNvPr id="252" name="Рисунок 8" descr="Hướng dẫn sửa lỗi “This account is currently not available ..."/>
          <p:cNvPicPr/>
          <p:nvPr/>
        </p:nvPicPr>
        <p:blipFill>
          <a:blip r:embed="rId6"/>
          <a:stretch/>
        </p:blipFill>
        <p:spPr>
          <a:xfrm>
            <a:off x="5333400" y="2671200"/>
            <a:ext cx="3030840" cy="1902240"/>
          </a:xfrm>
          <a:prstGeom prst="rect">
            <a:avLst/>
          </a:prstGeom>
          <a:ln>
            <a:noFill/>
          </a:ln>
        </p:spPr>
      </p:pic>
      <p:pic>
        <p:nvPicPr>
          <p:cNvPr id="253" name="Рисунок 27" descr="Download Shocked Face Emoji Png - Big Smiley Clipart Png ..."/>
          <p:cNvPicPr/>
          <p:nvPr/>
        </p:nvPicPr>
        <p:blipFill>
          <a:blip r:embed="rId7"/>
          <a:stretch/>
        </p:blipFill>
        <p:spPr>
          <a:xfrm>
            <a:off x="4847400" y="905400"/>
            <a:ext cx="807840" cy="816840"/>
          </a:xfrm>
          <a:prstGeom prst="rect">
            <a:avLst/>
          </a:prstGeom>
          <a:ln>
            <a:noFill/>
          </a:ln>
        </p:spPr>
      </p:pic>
      <p:sp>
        <p:nvSpPr>
          <p:cNvPr id="254" name="CustomShape 17"/>
          <p:cNvSpPr/>
          <p:nvPr/>
        </p:nvSpPr>
        <p:spPr>
          <a:xfrm>
            <a:off x="5481720" y="1629720"/>
            <a:ext cx="536040" cy="1031040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2461680" y="412920"/>
            <a:ext cx="4010760" cy="47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i="1" lang="uk-UA" sz="2400" spc="-1" strike="noStrike">
                <a:solidFill>
                  <a:srgbClr val="000000"/>
                </a:solidFill>
                <a:latin typeface="Calibri"/>
              </a:rPr>
              <a:t>Реплікація партицій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1387800" y="1945800"/>
            <a:ext cx="1733040" cy="2417040"/>
          </a:xfrm>
          <a:prstGeom prst="rect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3"/>
          <p:cNvSpPr/>
          <p:nvPr/>
        </p:nvSpPr>
        <p:spPr>
          <a:xfrm>
            <a:off x="3592800" y="1945800"/>
            <a:ext cx="1733040" cy="2417040"/>
          </a:xfrm>
          <a:prstGeom prst="rect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4"/>
          <p:cNvSpPr/>
          <p:nvPr/>
        </p:nvSpPr>
        <p:spPr>
          <a:xfrm>
            <a:off x="6022800" y="1945800"/>
            <a:ext cx="1733040" cy="2417040"/>
          </a:xfrm>
          <a:prstGeom prst="rect">
            <a:avLst/>
          </a:prstGeom>
          <a:solidFill>
            <a:schemeClr val="bg1">
              <a:lumMod val="65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5"/>
          <p:cNvSpPr/>
          <p:nvPr/>
        </p:nvSpPr>
        <p:spPr>
          <a:xfrm>
            <a:off x="1723320" y="2047320"/>
            <a:ext cx="978840" cy="3049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uk-UA" sz="1400" spc="-1" strike="noStrike">
                <a:solidFill>
                  <a:srgbClr val="000000"/>
                </a:solidFill>
                <a:latin typeface="Calibri"/>
              </a:rPr>
              <a:t>broker 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60" name="CustomShape 6"/>
          <p:cNvSpPr/>
          <p:nvPr/>
        </p:nvSpPr>
        <p:spPr>
          <a:xfrm>
            <a:off x="3973320" y="2047320"/>
            <a:ext cx="978840" cy="3049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uk-UA" sz="1400" spc="-1" strike="noStrike">
                <a:solidFill>
                  <a:srgbClr val="000000"/>
                </a:solidFill>
                <a:latin typeface="Calibri"/>
              </a:rPr>
              <a:t>broker 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61" name="CustomShape 7"/>
          <p:cNvSpPr/>
          <p:nvPr/>
        </p:nvSpPr>
        <p:spPr>
          <a:xfrm>
            <a:off x="6403320" y="2047320"/>
            <a:ext cx="978840" cy="3049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uk-UA" sz="1400" spc="-1" strike="noStrike">
                <a:solidFill>
                  <a:srgbClr val="000000"/>
                </a:solidFill>
                <a:latin typeface="Calibri"/>
              </a:rPr>
              <a:t>broker 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62" name="CustomShape 8"/>
          <p:cNvSpPr/>
          <p:nvPr/>
        </p:nvSpPr>
        <p:spPr>
          <a:xfrm>
            <a:off x="1547640" y="3239640"/>
            <a:ext cx="1310040" cy="37404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uk-UA" sz="1400" spc="-1" strike="noStrike">
                <a:solidFill>
                  <a:srgbClr val="000000"/>
                </a:solidFill>
                <a:latin typeface="Calibri"/>
              </a:rPr>
              <a:t>partition 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63" name="CustomShape 9"/>
          <p:cNvSpPr/>
          <p:nvPr/>
        </p:nvSpPr>
        <p:spPr>
          <a:xfrm>
            <a:off x="3779640" y="3239640"/>
            <a:ext cx="1310040" cy="37404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uk-UA" sz="1400" spc="-1" strike="noStrike">
                <a:solidFill>
                  <a:srgbClr val="000000"/>
                </a:solidFill>
                <a:latin typeface="Calibri"/>
              </a:rPr>
              <a:t>partition 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64" name="CustomShape 10"/>
          <p:cNvSpPr/>
          <p:nvPr/>
        </p:nvSpPr>
        <p:spPr>
          <a:xfrm>
            <a:off x="6236640" y="3239640"/>
            <a:ext cx="1310040" cy="374040"/>
          </a:xfrm>
          <a:prstGeom prst="rect">
            <a:avLst/>
          </a:prstGeom>
          <a:solidFill>
            <a:schemeClr val="bg1">
              <a:lumMod val="65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uk-UA" sz="1400" spc="-1" strike="noStrike">
                <a:solidFill>
                  <a:srgbClr val="000000"/>
                </a:solidFill>
                <a:latin typeface="Calibri"/>
              </a:rPr>
              <a:t>partition 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65" name="CustomShape 11"/>
          <p:cNvSpPr/>
          <p:nvPr/>
        </p:nvSpPr>
        <p:spPr>
          <a:xfrm>
            <a:off x="1547640" y="3824640"/>
            <a:ext cx="1310040" cy="37404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uk-UA" sz="1400" spc="-1" strike="noStrike">
                <a:solidFill>
                  <a:srgbClr val="000000"/>
                </a:solidFill>
                <a:latin typeface="Calibri"/>
              </a:rPr>
              <a:t>partition 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66" name="CustomShape 12"/>
          <p:cNvSpPr/>
          <p:nvPr/>
        </p:nvSpPr>
        <p:spPr>
          <a:xfrm>
            <a:off x="3806640" y="3824640"/>
            <a:ext cx="1310040" cy="374040"/>
          </a:xfrm>
          <a:prstGeom prst="rect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uk-UA" sz="1400" spc="-1" strike="noStrike">
                <a:solidFill>
                  <a:srgbClr val="000000"/>
                </a:solidFill>
                <a:latin typeface="Calibri"/>
              </a:rPr>
              <a:t>partition 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67" name="CustomShape 13"/>
          <p:cNvSpPr/>
          <p:nvPr/>
        </p:nvSpPr>
        <p:spPr>
          <a:xfrm>
            <a:off x="6236640" y="3797640"/>
            <a:ext cx="1310040" cy="374040"/>
          </a:xfrm>
          <a:prstGeom prst="rect">
            <a:avLst/>
          </a:prstGeom>
          <a:solidFill>
            <a:schemeClr val="bg1">
              <a:lumMod val="65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uk-UA" sz="1400" spc="-1" strike="noStrike">
                <a:solidFill>
                  <a:srgbClr val="000000"/>
                </a:solidFill>
                <a:latin typeface="Calibri"/>
              </a:rPr>
              <a:t>partition 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68" name="CustomShape 14"/>
          <p:cNvSpPr/>
          <p:nvPr/>
        </p:nvSpPr>
        <p:spPr>
          <a:xfrm>
            <a:off x="2869560" y="3598560"/>
            <a:ext cx="932040" cy="239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00b8ff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69" name="Рисунок 34" descr="Smiling Emoji Png ,HD PNG . (+) Pictures - vhv.rs"/>
          <p:cNvPicPr/>
          <p:nvPr/>
        </p:nvPicPr>
        <p:blipFill>
          <a:blip r:embed="rId1"/>
          <a:stretch/>
        </p:blipFill>
        <p:spPr>
          <a:xfrm>
            <a:off x="491400" y="1022400"/>
            <a:ext cx="681840" cy="699840"/>
          </a:xfrm>
          <a:prstGeom prst="rect">
            <a:avLst/>
          </a:prstGeom>
          <a:ln>
            <a:noFill/>
          </a:ln>
        </p:spPr>
      </p:pic>
      <p:pic>
        <p:nvPicPr>
          <p:cNvPr id="270" name="Рисунок 34" descr="Smiling Emoji Png ,HD PNG . (+) Pictures - vhv.rs"/>
          <p:cNvPicPr/>
          <p:nvPr/>
        </p:nvPicPr>
        <p:blipFill>
          <a:blip r:embed="rId2"/>
          <a:stretch/>
        </p:blipFill>
        <p:spPr>
          <a:xfrm>
            <a:off x="4226400" y="2516400"/>
            <a:ext cx="420840" cy="447840"/>
          </a:xfrm>
          <a:prstGeom prst="rect">
            <a:avLst/>
          </a:prstGeom>
          <a:ln>
            <a:noFill/>
          </a:ln>
        </p:spPr>
      </p:pic>
      <p:sp>
        <p:nvSpPr>
          <p:cNvPr id="271" name="CustomShape 15"/>
          <p:cNvSpPr/>
          <p:nvPr/>
        </p:nvSpPr>
        <p:spPr>
          <a:xfrm>
            <a:off x="853560" y="1717560"/>
            <a:ext cx="680040" cy="1526040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16"/>
          <p:cNvSpPr/>
          <p:nvPr/>
        </p:nvSpPr>
        <p:spPr>
          <a:xfrm>
            <a:off x="2860560" y="1492560"/>
            <a:ext cx="950040" cy="1751040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73" name="Рисунок 3" descr="Smiley Face Bad - Free vector graphic on Pixabay"/>
          <p:cNvPicPr/>
          <p:nvPr/>
        </p:nvPicPr>
        <p:blipFill>
          <a:blip r:embed="rId3"/>
          <a:stretch/>
        </p:blipFill>
        <p:spPr>
          <a:xfrm>
            <a:off x="6647400" y="2489400"/>
            <a:ext cx="492840" cy="492840"/>
          </a:xfrm>
          <a:prstGeom prst="rect">
            <a:avLst/>
          </a:prstGeom>
          <a:ln>
            <a:noFill/>
          </a:ln>
        </p:spPr>
      </p:pic>
      <p:pic>
        <p:nvPicPr>
          <p:cNvPr id="274" name="Рисунок 8" descr="Hướng dẫn sửa lỗi “This account is currently not available ..."/>
          <p:cNvPicPr/>
          <p:nvPr/>
        </p:nvPicPr>
        <p:blipFill>
          <a:blip r:embed="rId4"/>
          <a:stretch/>
        </p:blipFill>
        <p:spPr>
          <a:xfrm>
            <a:off x="5333400" y="2671200"/>
            <a:ext cx="3030840" cy="1902240"/>
          </a:xfrm>
          <a:prstGeom prst="rect">
            <a:avLst/>
          </a:prstGeom>
          <a:ln>
            <a:noFill/>
          </a:ln>
        </p:spPr>
      </p:pic>
      <p:pic>
        <p:nvPicPr>
          <p:cNvPr id="275" name="Рисунок 8" descr="Smiley expressions - Smiley Face Place"/>
          <p:cNvPicPr/>
          <p:nvPr/>
        </p:nvPicPr>
        <p:blipFill>
          <a:blip r:embed="rId5"/>
          <a:stretch/>
        </p:blipFill>
        <p:spPr>
          <a:xfrm>
            <a:off x="2208600" y="1020600"/>
            <a:ext cx="694440" cy="658440"/>
          </a:xfrm>
          <a:prstGeom prst="rect">
            <a:avLst/>
          </a:prstGeom>
          <a:ln>
            <a:noFill/>
          </a:ln>
        </p:spPr>
      </p:pic>
      <p:pic>
        <p:nvPicPr>
          <p:cNvPr id="276" name="Рисунок 8" descr="Smiley expressions - Smiley Face Place"/>
          <p:cNvPicPr/>
          <p:nvPr/>
        </p:nvPicPr>
        <p:blipFill>
          <a:blip r:embed="rId6"/>
          <a:stretch/>
        </p:blipFill>
        <p:spPr>
          <a:xfrm>
            <a:off x="3495600" y="1047600"/>
            <a:ext cx="694440" cy="658440"/>
          </a:xfrm>
          <a:prstGeom prst="rect">
            <a:avLst/>
          </a:prstGeom>
          <a:ln>
            <a:noFill/>
          </a:ln>
        </p:spPr>
      </p:pic>
      <p:sp>
        <p:nvSpPr>
          <p:cNvPr id="277" name="CustomShape 17"/>
          <p:cNvSpPr/>
          <p:nvPr/>
        </p:nvSpPr>
        <p:spPr>
          <a:xfrm flipH="1">
            <a:off x="2850480" y="1576800"/>
            <a:ext cx="705240" cy="2327040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78" name="Рисунок 8" descr="Smiley expressions - Smiley Face Place"/>
          <p:cNvPicPr/>
          <p:nvPr/>
        </p:nvPicPr>
        <p:blipFill>
          <a:blip r:embed="rId7"/>
          <a:stretch/>
        </p:blipFill>
        <p:spPr>
          <a:xfrm>
            <a:off x="1929600" y="2514600"/>
            <a:ext cx="523440" cy="496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2461680" y="412920"/>
            <a:ext cx="4010760" cy="47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i="1" lang="uk-UA" sz="2400" spc="-1" strike="noStrike">
                <a:solidFill>
                  <a:srgbClr val="000000"/>
                </a:solidFill>
                <a:latin typeface="Calibri"/>
              </a:rPr>
              <a:t>Реплікація партицій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1387800" y="1945800"/>
            <a:ext cx="1733040" cy="2417040"/>
          </a:xfrm>
          <a:prstGeom prst="rect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3"/>
          <p:cNvSpPr/>
          <p:nvPr/>
        </p:nvSpPr>
        <p:spPr>
          <a:xfrm>
            <a:off x="3592800" y="1945800"/>
            <a:ext cx="1733040" cy="2417040"/>
          </a:xfrm>
          <a:prstGeom prst="rect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4"/>
          <p:cNvSpPr/>
          <p:nvPr/>
        </p:nvSpPr>
        <p:spPr>
          <a:xfrm>
            <a:off x="6022800" y="1945800"/>
            <a:ext cx="1733040" cy="2417040"/>
          </a:xfrm>
          <a:prstGeom prst="rect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5"/>
          <p:cNvSpPr/>
          <p:nvPr/>
        </p:nvSpPr>
        <p:spPr>
          <a:xfrm>
            <a:off x="1723320" y="2047320"/>
            <a:ext cx="978840" cy="3049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uk-UA" sz="1400" spc="-1" strike="noStrike">
                <a:solidFill>
                  <a:srgbClr val="000000"/>
                </a:solidFill>
                <a:latin typeface="Calibri"/>
              </a:rPr>
              <a:t>broker 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84" name="CustomShape 6"/>
          <p:cNvSpPr/>
          <p:nvPr/>
        </p:nvSpPr>
        <p:spPr>
          <a:xfrm>
            <a:off x="3973320" y="2047320"/>
            <a:ext cx="978840" cy="3049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uk-UA" sz="1400" spc="-1" strike="noStrike">
                <a:solidFill>
                  <a:srgbClr val="000000"/>
                </a:solidFill>
                <a:latin typeface="Calibri"/>
              </a:rPr>
              <a:t>broker 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85" name="CustomShape 7"/>
          <p:cNvSpPr/>
          <p:nvPr/>
        </p:nvSpPr>
        <p:spPr>
          <a:xfrm>
            <a:off x="6403320" y="2047320"/>
            <a:ext cx="978840" cy="3049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uk-UA" sz="1400" spc="-1" strike="noStrike">
                <a:solidFill>
                  <a:srgbClr val="000000"/>
                </a:solidFill>
                <a:latin typeface="Calibri"/>
              </a:rPr>
              <a:t>broker 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86" name="CustomShape 8"/>
          <p:cNvSpPr/>
          <p:nvPr/>
        </p:nvSpPr>
        <p:spPr>
          <a:xfrm>
            <a:off x="1547640" y="3239640"/>
            <a:ext cx="1310040" cy="37404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uk-UA" sz="1400" spc="-1" strike="noStrike">
                <a:solidFill>
                  <a:srgbClr val="000000"/>
                </a:solidFill>
                <a:latin typeface="Calibri"/>
              </a:rPr>
              <a:t>partition 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87" name="CustomShape 9"/>
          <p:cNvSpPr/>
          <p:nvPr/>
        </p:nvSpPr>
        <p:spPr>
          <a:xfrm>
            <a:off x="3779640" y="3239640"/>
            <a:ext cx="1310040" cy="37404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uk-UA" sz="1400" spc="-1" strike="noStrike">
                <a:solidFill>
                  <a:srgbClr val="000000"/>
                </a:solidFill>
                <a:latin typeface="Calibri"/>
              </a:rPr>
              <a:t>partition 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88" name="CustomShape 10"/>
          <p:cNvSpPr/>
          <p:nvPr/>
        </p:nvSpPr>
        <p:spPr>
          <a:xfrm>
            <a:off x="6236640" y="3239640"/>
            <a:ext cx="1310040" cy="374040"/>
          </a:xfrm>
          <a:prstGeom prst="rect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uk-UA" sz="1400" spc="-1" strike="noStrike">
                <a:solidFill>
                  <a:srgbClr val="000000"/>
                </a:solidFill>
                <a:latin typeface="Calibri"/>
              </a:rPr>
              <a:t>partition 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89" name="CustomShape 11"/>
          <p:cNvSpPr/>
          <p:nvPr/>
        </p:nvSpPr>
        <p:spPr>
          <a:xfrm>
            <a:off x="1547640" y="3824640"/>
            <a:ext cx="1310040" cy="37404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uk-UA" sz="1400" spc="-1" strike="noStrike">
                <a:solidFill>
                  <a:srgbClr val="000000"/>
                </a:solidFill>
                <a:latin typeface="Calibri"/>
              </a:rPr>
              <a:t>partition 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90" name="CustomShape 12"/>
          <p:cNvSpPr/>
          <p:nvPr/>
        </p:nvSpPr>
        <p:spPr>
          <a:xfrm>
            <a:off x="3806640" y="3824640"/>
            <a:ext cx="1310040" cy="374040"/>
          </a:xfrm>
          <a:prstGeom prst="rect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uk-UA" sz="1400" spc="-1" strike="noStrike">
                <a:solidFill>
                  <a:srgbClr val="000000"/>
                </a:solidFill>
                <a:latin typeface="Calibri"/>
              </a:rPr>
              <a:t>partition 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91" name="CustomShape 13"/>
          <p:cNvSpPr/>
          <p:nvPr/>
        </p:nvSpPr>
        <p:spPr>
          <a:xfrm>
            <a:off x="6236640" y="3797640"/>
            <a:ext cx="1310040" cy="374040"/>
          </a:xfrm>
          <a:prstGeom prst="rect">
            <a:avLst/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uk-UA" sz="1400" spc="-1" strike="noStrike">
                <a:solidFill>
                  <a:srgbClr val="000000"/>
                </a:solidFill>
                <a:latin typeface="Calibri"/>
              </a:rPr>
              <a:t>partition 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92" name="CustomShape 14"/>
          <p:cNvSpPr/>
          <p:nvPr/>
        </p:nvSpPr>
        <p:spPr>
          <a:xfrm>
            <a:off x="2869560" y="3598560"/>
            <a:ext cx="932040" cy="239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00b8ff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93" name="Рисунок 34" descr="Smiling Emoji Png ,HD PNG . (+) Pictures - vhv.rs"/>
          <p:cNvPicPr/>
          <p:nvPr/>
        </p:nvPicPr>
        <p:blipFill>
          <a:blip r:embed="rId1"/>
          <a:stretch/>
        </p:blipFill>
        <p:spPr>
          <a:xfrm>
            <a:off x="491400" y="1022400"/>
            <a:ext cx="681840" cy="699840"/>
          </a:xfrm>
          <a:prstGeom prst="rect">
            <a:avLst/>
          </a:prstGeom>
          <a:ln>
            <a:noFill/>
          </a:ln>
        </p:spPr>
      </p:pic>
      <p:pic>
        <p:nvPicPr>
          <p:cNvPr id="294" name="Рисунок 34" descr="Smiling Emoji Png ,HD PNG . (+) Pictures - vhv.rs"/>
          <p:cNvPicPr/>
          <p:nvPr/>
        </p:nvPicPr>
        <p:blipFill>
          <a:blip r:embed="rId2"/>
          <a:stretch/>
        </p:blipFill>
        <p:spPr>
          <a:xfrm>
            <a:off x="4226400" y="2516400"/>
            <a:ext cx="420840" cy="447840"/>
          </a:xfrm>
          <a:prstGeom prst="rect">
            <a:avLst/>
          </a:prstGeom>
          <a:ln>
            <a:noFill/>
          </a:ln>
        </p:spPr>
      </p:pic>
      <p:sp>
        <p:nvSpPr>
          <p:cNvPr id="295" name="CustomShape 15"/>
          <p:cNvSpPr/>
          <p:nvPr/>
        </p:nvSpPr>
        <p:spPr>
          <a:xfrm>
            <a:off x="853560" y="1717560"/>
            <a:ext cx="680040" cy="1526040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16"/>
          <p:cNvSpPr/>
          <p:nvPr/>
        </p:nvSpPr>
        <p:spPr>
          <a:xfrm>
            <a:off x="2860560" y="1492560"/>
            <a:ext cx="950040" cy="1751040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97" name="Рисунок 8" descr="Smiley expressions - Smiley Face Place"/>
          <p:cNvPicPr/>
          <p:nvPr/>
        </p:nvPicPr>
        <p:blipFill>
          <a:blip r:embed="rId3"/>
          <a:stretch/>
        </p:blipFill>
        <p:spPr>
          <a:xfrm>
            <a:off x="2208600" y="1020600"/>
            <a:ext cx="694440" cy="658440"/>
          </a:xfrm>
          <a:prstGeom prst="rect">
            <a:avLst/>
          </a:prstGeom>
          <a:ln>
            <a:noFill/>
          </a:ln>
        </p:spPr>
      </p:pic>
      <p:pic>
        <p:nvPicPr>
          <p:cNvPr id="298" name="Рисунок 8" descr="Smiley expressions - Smiley Face Place"/>
          <p:cNvPicPr/>
          <p:nvPr/>
        </p:nvPicPr>
        <p:blipFill>
          <a:blip r:embed="rId4"/>
          <a:stretch/>
        </p:blipFill>
        <p:spPr>
          <a:xfrm>
            <a:off x="3495600" y="1047600"/>
            <a:ext cx="694440" cy="658440"/>
          </a:xfrm>
          <a:prstGeom prst="rect">
            <a:avLst/>
          </a:prstGeom>
          <a:ln>
            <a:noFill/>
          </a:ln>
        </p:spPr>
      </p:pic>
      <p:sp>
        <p:nvSpPr>
          <p:cNvPr id="299" name="CustomShape 17"/>
          <p:cNvSpPr/>
          <p:nvPr/>
        </p:nvSpPr>
        <p:spPr>
          <a:xfrm flipH="1">
            <a:off x="2850480" y="1576800"/>
            <a:ext cx="705240" cy="2327040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00" name="Рисунок 8" descr="Smiley expressions - Smiley Face Place"/>
          <p:cNvPicPr/>
          <p:nvPr/>
        </p:nvPicPr>
        <p:blipFill>
          <a:blip r:embed="rId5"/>
          <a:stretch/>
        </p:blipFill>
        <p:spPr>
          <a:xfrm>
            <a:off x="1929600" y="2514600"/>
            <a:ext cx="523440" cy="496440"/>
          </a:xfrm>
          <a:prstGeom prst="rect">
            <a:avLst/>
          </a:prstGeom>
          <a:ln>
            <a:noFill/>
          </a:ln>
        </p:spPr>
      </p:pic>
      <p:pic>
        <p:nvPicPr>
          <p:cNvPr id="301" name="Рисунок 34" descr="Smiling Emoji Png ,HD PNG . (+) Pictures - vhv.rs"/>
          <p:cNvPicPr/>
          <p:nvPr/>
        </p:nvPicPr>
        <p:blipFill>
          <a:blip r:embed="rId6"/>
          <a:stretch/>
        </p:blipFill>
        <p:spPr>
          <a:xfrm>
            <a:off x="6647400" y="2480400"/>
            <a:ext cx="420840" cy="447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103680" y="196920"/>
            <a:ext cx="4010760" cy="47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marL="343080" indent="-342720" algn="ctr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i="1" lang="uk-UA" sz="2400" spc="-1" strike="noStrike">
                <a:solidFill>
                  <a:srgbClr val="000000"/>
                </a:solidFill>
                <a:latin typeface="Calibri"/>
              </a:rPr>
              <a:t>Що таке </a:t>
            </a:r>
            <a:r>
              <a:rPr b="1" i="1" lang="uk-UA" sz="2400" spc="-1" strike="noStrike">
                <a:solidFill>
                  <a:srgbClr val="000000"/>
                </a:solidFill>
                <a:latin typeface="Calibri"/>
              </a:rPr>
              <a:t>Apache Kafka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3" name="CustomShape 2"/>
          <p:cNvSpPr/>
          <p:nvPr/>
        </p:nvSpPr>
        <p:spPr>
          <a:xfrm>
            <a:off x="810720" y="1388880"/>
            <a:ext cx="2742840" cy="3661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1" lang="ru-RU" sz="1800" spc="-1" strike="noStrike">
                <a:solidFill>
                  <a:srgbClr val="808080"/>
                </a:solidFill>
                <a:latin typeface="Calibri"/>
              </a:rPr>
              <a:t>Термини: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4" name="CustomShape 3"/>
          <p:cNvSpPr/>
          <p:nvPr/>
        </p:nvSpPr>
        <p:spPr>
          <a:xfrm>
            <a:off x="945000" y="1876680"/>
            <a:ext cx="7228440" cy="222480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1" lang="ru-RU" sz="2800" spc="-1" strike="noStrike">
                <a:solidFill>
                  <a:srgbClr val="808080"/>
                </a:solidFill>
                <a:latin typeface="Calibri"/>
                <a:ea typeface="Calibri"/>
              </a:rPr>
              <a:t>Горизонтальне масштабування</a:t>
            </a:r>
            <a:r>
              <a:rPr b="0" lang="ru-RU" sz="2800" spc="-1" strike="noStrike">
                <a:solidFill>
                  <a:srgbClr val="808080"/>
                </a:solidFill>
                <a:latin typeface="Calibri"/>
                <a:ea typeface="Calibri"/>
              </a:rPr>
              <a:t> - це техніка, при якій ми замість збільшення потужностей однієї машини додаємо в систему додаткову машину і тим самим збільшуємо наявні ресурси. 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103680" y="196920"/>
            <a:ext cx="4010760" cy="47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marL="343080" indent="-342720" algn="ctr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i="1" lang="uk-UA" sz="2400" spc="-1" strike="noStrike">
                <a:solidFill>
                  <a:srgbClr val="000000"/>
                </a:solidFill>
                <a:latin typeface="Calibri"/>
              </a:rPr>
              <a:t>Що таке </a:t>
            </a:r>
            <a:r>
              <a:rPr b="1" i="1" lang="uk-UA" sz="2400" spc="-1" strike="noStrike">
                <a:solidFill>
                  <a:srgbClr val="000000"/>
                </a:solidFill>
                <a:latin typeface="Calibri"/>
              </a:rPr>
              <a:t>Apache Kafka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6" name="CustomShape 2"/>
          <p:cNvSpPr/>
          <p:nvPr/>
        </p:nvSpPr>
        <p:spPr>
          <a:xfrm>
            <a:off x="810720" y="1388880"/>
            <a:ext cx="2742840" cy="3661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1" lang="ru-RU" sz="1800" spc="-1" strike="noStrike">
                <a:solidFill>
                  <a:srgbClr val="808080"/>
                </a:solidFill>
                <a:latin typeface="Calibri"/>
              </a:rPr>
              <a:t>Термини: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7" name="CustomShape 3"/>
          <p:cNvSpPr/>
          <p:nvPr/>
        </p:nvSpPr>
        <p:spPr>
          <a:xfrm>
            <a:off x="945000" y="1876680"/>
            <a:ext cx="7228440" cy="222480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1" lang="ru-RU" sz="2800" spc="-1" strike="noStrike">
                <a:solidFill>
                  <a:srgbClr val="808080"/>
                </a:solidFill>
                <a:latin typeface="Calibri"/>
                <a:ea typeface="Calibri"/>
              </a:rPr>
              <a:t>Відмовостійкість</a:t>
            </a:r>
            <a:r>
              <a:rPr b="0" lang="ru-RU" sz="2800" spc="-1" strike="noStrike">
                <a:solidFill>
                  <a:srgbClr val="808080"/>
                </a:solidFill>
                <a:latin typeface="Calibri"/>
                <a:ea typeface="Calibri"/>
              </a:rPr>
              <a:t> - є властивістю системи, яка дозволяє їй не мати жодної точки відмови. Тобто, якщо щось піде не так і одна з машин вийде з ладу, система зможе продовжувати працювати. 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103680" y="196920"/>
            <a:ext cx="4010760" cy="47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marL="343080" indent="-342720" algn="ctr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i="1" lang="uk-UA" sz="2400" spc="-1" strike="noStrike">
                <a:solidFill>
                  <a:srgbClr val="000000"/>
                </a:solidFill>
                <a:latin typeface="Calibri"/>
              </a:rPr>
              <a:t>Що таке </a:t>
            </a:r>
            <a:r>
              <a:rPr b="1" i="1" lang="uk-UA" sz="2400" spc="-1" strike="noStrike">
                <a:solidFill>
                  <a:srgbClr val="000000"/>
                </a:solidFill>
                <a:latin typeface="Calibri"/>
              </a:rPr>
              <a:t>Apache Kafka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9" name="CustomShape 2"/>
          <p:cNvSpPr/>
          <p:nvPr/>
        </p:nvSpPr>
        <p:spPr>
          <a:xfrm>
            <a:off x="810720" y="1388880"/>
            <a:ext cx="2742840" cy="3661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1" lang="ru-RU" sz="1800" spc="-1" strike="noStrike">
                <a:solidFill>
                  <a:srgbClr val="808080"/>
                </a:solidFill>
                <a:latin typeface="Calibri"/>
              </a:rPr>
              <a:t>Термини: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0" name="CustomShape 3"/>
          <p:cNvSpPr/>
          <p:nvPr/>
        </p:nvSpPr>
        <p:spPr>
          <a:xfrm>
            <a:off x="945000" y="1876680"/>
            <a:ext cx="7228440" cy="94500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1" lang="ru-RU" sz="2800" spc="-1" strike="noStrike">
                <a:solidFill>
                  <a:srgbClr val="808080"/>
                </a:solidFill>
                <a:latin typeface="Calibri"/>
                <a:ea typeface="Calibri"/>
              </a:rPr>
              <a:t>Лог</a:t>
            </a:r>
            <a:r>
              <a:rPr b="0" lang="ru-RU" sz="2800" spc="-1" strike="noStrike">
                <a:solidFill>
                  <a:srgbClr val="808080"/>
                </a:solidFill>
                <a:latin typeface="Calibri"/>
                <a:ea typeface="Calibri"/>
              </a:rPr>
              <a:t>- це впорядкована в часі append-only</a:t>
            </a:r>
            <a:r>
              <a:rPr b="0" lang="ru-RU" sz="2800" spc="-1" strike="noStrike">
                <a:solidFill>
                  <a:srgbClr val="000000"/>
                </a:solidFill>
                <a:latin typeface="Calibri"/>
                <a:ea typeface="Calibri"/>
              </a:rPr>
              <a:t> </a:t>
            </a:r>
            <a:r>
              <a:rPr b="0" lang="ru-RU" sz="2800" spc="-1" strike="noStrike">
                <a:solidFill>
                  <a:srgbClr val="808080"/>
                </a:solidFill>
                <a:latin typeface="Calibri"/>
                <a:ea typeface="Calibri"/>
              </a:rPr>
              <a:t>структура даних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"/>
          <p:cNvSpPr/>
          <p:nvPr/>
        </p:nvSpPr>
        <p:spPr>
          <a:xfrm>
            <a:off x="103680" y="196920"/>
            <a:ext cx="4010760" cy="47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marL="343080" indent="-342720" algn="ctr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i="1" lang="uk-UA" sz="2400" spc="-1" strike="noStrike">
                <a:solidFill>
                  <a:srgbClr val="000000"/>
                </a:solidFill>
                <a:latin typeface="Calibri"/>
              </a:rPr>
              <a:t>Що таке </a:t>
            </a:r>
            <a:r>
              <a:rPr b="1" i="1" lang="uk-UA" sz="2400" spc="-1" strike="noStrike">
                <a:solidFill>
                  <a:srgbClr val="000000"/>
                </a:solidFill>
                <a:latin typeface="Calibri"/>
              </a:rPr>
              <a:t>Apache Kafka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12" name="Рисунок 4" descr=""/>
          <p:cNvPicPr/>
          <p:nvPr/>
        </p:nvPicPr>
        <p:blipFill>
          <a:blip r:embed="rId1"/>
          <a:stretch/>
        </p:blipFill>
        <p:spPr>
          <a:xfrm>
            <a:off x="957600" y="2766600"/>
            <a:ext cx="4718160" cy="1324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103680" y="196920"/>
            <a:ext cx="4010760" cy="47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marL="343080" indent="-342720" algn="ctr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i="1" lang="uk-UA" sz="2400" spc="-1" strike="noStrike">
                <a:solidFill>
                  <a:srgbClr val="000000"/>
                </a:solidFill>
                <a:latin typeface="Calibri"/>
              </a:rPr>
              <a:t>Що таке </a:t>
            </a:r>
            <a:r>
              <a:rPr b="1" i="1" lang="uk-UA" sz="2400" spc="-1" strike="noStrike">
                <a:solidFill>
                  <a:srgbClr val="000000"/>
                </a:solidFill>
                <a:latin typeface="Calibri"/>
              </a:rPr>
              <a:t>Apache Kafka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14" name="Рисунок 4" descr=""/>
          <p:cNvPicPr/>
          <p:nvPr/>
        </p:nvPicPr>
        <p:blipFill>
          <a:blip r:embed="rId1"/>
          <a:stretch/>
        </p:blipFill>
        <p:spPr>
          <a:xfrm>
            <a:off x="189720" y="3077280"/>
            <a:ext cx="4467960" cy="1255320"/>
          </a:xfrm>
          <a:prstGeom prst="rect">
            <a:avLst/>
          </a:prstGeom>
          <a:ln>
            <a:noFill/>
          </a:ln>
        </p:spPr>
      </p:pic>
      <p:pic>
        <p:nvPicPr>
          <p:cNvPr id="315" name="Рисунок 5" descr="Изображение выглядит как текст, часы, датчик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3416040" y="1850040"/>
            <a:ext cx="4692240" cy="1216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Рисунок 2" descr=""/>
          <p:cNvPicPr/>
          <p:nvPr/>
        </p:nvPicPr>
        <p:blipFill>
          <a:blip r:embed="rId1"/>
          <a:stretch/>
        </p:blipFill>
        <p:spPr>
          <a:xfrm>
            <a:off x="776520" y="3378960"/>
            <a:ext cx="3018960" cy="1065600"/>
          </a:xfrm>
          <a:prstGeom prst="rect">
            <a:avLst/>
          </a:prstGeom>
          <a:ln>
            <a:noFill/>
          </a:ln>
        </p:spPr>
      </p:pic>
      <p:sp>
        <p:nvSpPr>
          <p:cNvPr id="317" name="CustomShape 1"/>
          <p:cNvSpPr/>
          <p:nvPr/>
        </p:nvSpPr>
        <p:spPr>
          <a:xfrm>
            <a:off x="103680" y="196920"/>
            <a:ext cx="4010760" cy="47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marL="343080" indent="-342720" algn="ctr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i="1" lang="uk-UA" sz="2400" spc="-1" strike="noStrike">
                <a:solidFill>
                  <a:srgbClr val="000000"/>
                </a:solidFill>
                <a:latin typeface="Calibri"/>
              </a:rPr>
              <a:t>Що таке </a:t>
            </a:r>
            <a:r>
              <a:rPr b="1" i="1" lang="uk-UA" sz="2400" spc="-1" strike="noStrike">
                <a:solidFill>
                  <a:srgbClr val="000000"/>
                </a:solidFill>
                <a:latin typeface="Calibri"/>
              </a:rPr>
              <a:t>Apache Kafka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18" name="Рисунок 6" descr="Изображение выглядит как текст, часы, датчик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2682720" y="2367720"/>
            <a:ext cx="3424320" cy="948960"/>
          </a:xfrm>
          <a:prstGeom prst="rect">
            <a:avLst/>
          </a:prstGeom>
          <a:ln>
            <a:noFill/>
          </a:ln>
        </p:spPr>
      </p:pic>
      <p:pic>
        <p:nvPicPr>
          <p:cNvPr id="319" name="Рисунок 7" descr=""/>
          <p:cNvPicPr/>
          <p:nvPr/>
        </p:nvPicPr>
        <p:blipFill>
          <a:blip r:embed="rId3"/>
          <a:stretch/>
        </p:blipFill>
        <p:spPr>
          <a:xfrm>
            <a:off x="5244840" y="3380040"/>
            <a:ext cx="3200040" cy="960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2849400" y="617400"/>
            <a:ext cx="3813840" cy="70128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1" lang="uk-UA" sz="4000" spc="-1" strike="noStrike">
                <a:solidFill>
                  <a:srgbClr val="000000"/>
                </a:solidFill>
                <a:latin typeface="Calibri"/>
              </a:rPr>
              <a:t>Що таке Лог?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91" name="Рисунок 3" descr="Зображення, що містить дерев’яний, дерево&#10;&#10;Опис створено автоматично"/>
          <p:cNvPicPr/>
          <p:nvPr/>
        </p:nvPicPr>
        <p:blipFill>
          <a:blip r:embed="rId1"/>
          <a:stretch/>
        </p:blipFill>
        <p:spPr>
          <a:xfrm>
            <a:off x="3020400" y="1866600"/>
            <a:ext cx="2742840" cy="1450440"/>
          </a:xfrm>
          <a:prstGeom prst="rect">
            <a:avLst/>
          </a:prstGeom>
          <a:ln>
            <a:noFill/>
          </a:ln>
        </p:spPr>
      </p:pic>
      <p:sp>
        <p:nvSpPr>
          <p:cNvPr id="92" name="CustomShape 2"/>
          <p:cNvSpPr/>
          <p:nvPr/>
        </p:nvSpPr>
        <p:spPr>
          <a:xfrm>
            <a:off x="3343320" y="334332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uk-UA" sz="1800" spc="-1" strike="noStrike">
                <a:solidFill>
                  <a:srgbClr val="ffffff"/>
                </a:solidFill>
                <a:latin typeface="Calibri"/>
              </a:rPr>
              <a:t>Текст слайда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3" name="CustomShape 3"/>
          <p:cNvSpPr/>
          <p:nvPr/>
        </p:nvSpPr>
        <p:spPr>
          <a:xfrm>
            <a:off x="1983240" y="3720240"/>
            <a:ext cx="4857840" cy="118908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uk-UA" sz="2400" spc="-1" strike="noStrike">
                <a:solidFill>
                  <a:srgbClr val="000000"/>
                </a:solidFill>
                <a:latin typeface="Calibri"/>
              </a:rPr>
              <a:t>Додавання даних в кінец</a:t>
            </a:r>
            <a:endParaRPr b="0" lang="en-US" sz="2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uk-UA" sz="2400" spc="-1" strike="noStrike">
                <a:solidFill>
                  <a:srgbClr val="000000"/>
                </a:solidFill>
                <a:latin typeface="Calibri"/>
              </a:rPr>
              <a:t>Записане не може бути змінено</a:t>
            </a:r>
            <a:endParaRPr b="0" lang="en-US" sz="2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uk-UA" sz="2400" spc="-1" strike="noStrike">
                <a:solidFill>
                  <a:srgbClr val="000000"/>
                </a:solidFill>
                <a:latin typeface="Calibri"/>
              </a:rPr>
              <a:t>Читати може послідовно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Рисунок 3" descr="Изображение выглядит как автомат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2881080" y="1472400"/>
            <a:ext cx="3062160" cy="4344480"/>
          </a:xfrm>
          <a:prstGeom prst="rect">
            <a:avLst/>
          </a:prstGeom>
          <a:ln>
            <a:noFill/>
          </a:ln>
        </p:spPr>
      </p:pic>
      <p:sp>
        <p:nvSpPr>
          <p:cNvPr id="321" name="CustomShape 1"/>
          <p:cNvSpPr/>
          <p:nvPr/>
        </p:nvSpPr>
        <p:spPr>
          <a:xfrm>
            <a:off x="103680" y="196920"/>
            <a:ext cx="4010760" cy="47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marL="343080" indent="-342720" algn="ctr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i="1" lang="uk-UA" sz="2400" spc="-1" strike="noStrike">
                <a:solidFill>
                  <a:srgbClr val="000000"/>
                </a:solidFill>
                <a:latin typeface="Calibri"/>
              </a:rPr>
              <a:t>Що таке </a:t>
            </a:r>
            <a:r>
              <a:rPr b="1" i="1" lang="uk-UA" sz="2400" spc="-1" strike="noStrike">
                <a:solidFill>
                  <a:srgbClr val="000000"/>
                </a:solidFill>
                <a:latin typeface="Calibri"/>
              </a:rPr>
              <a:t>Apache Kafka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Рисунок 2" descr=""/>
          <p:cNvPicPr/>
          <p:nvPr/>
        </p:nvPicPr>
        <p:blipFill>
          <a:blip r:embed="rId1"/>
          <a:stretch/>
        </p:blipFill>
        <p:spPr>
          <a:xfrm>
            <a:off x="3010680" y="1371600"/>
            <a:ext cx="3036240" cy="4390560"/>
          </a:xfrm>
          <a:prstGeom prst="rect">
            <a:avLst/>
          </a:prstGeom>
          <a:ln>
            <a:noFill/>
          </a:ln>
        </p:spPr>
      </p:pic>
      <p:sp>
        <p:nvSpPr>
          <p:cNvPr id="323" name="CustomShape 1"/>
          <p:cNvSpPr/>
          <p:nvPr/>
        </p:nvSpPr>
        <p:spPr>
          <a:xfrm>
            <a:off x="103680" y="196920"/>
            <a:ext cx="4010760" cy="47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marL="343080" indent="-342720" algn="ctr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i="1" lang="uk-UA" sz="2400" spc="-1" strike="noStrike">
                <a:solidFill>
                  <a:srgbClr val="000000"/>
                </a:solidFill>
                <a:latin typeface="Calibri"/>
              </a:rPr>
              <a:t>Що таке </a:t>
            </a:r>
            <a:r>
              <a:rPr b="1" i="1" lang="uk-UA" sz="2400" spc="-1" strike="noStrike">
                <a:solidFill>
                  <a:srgbClr val="000000"/>
                </a:solidFill>
                <a:latin typeface="Calibri"/>
              </a:rPr>
              <a:t>Apache Kafka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Рисунок 2" descr=""/>
          <p:cNvPicPr/>
          <p:nvPr/>
        </p:nvPicPr>
        <p:blipFill>
          <a:blip r:embed="rId1"/>
          <a:stretch/>
        </p:blipFill>
        <p:spPr>
          <a:xfrm>
            <a:off x="2001240" y="1948320"/>
            <a:ext cx="4614840" cy="2633400"/>
          </a:xfrm>
          <a:prstGeom prst="rect">
            <a:avLst/>
          </a:prstGeom>
          <a:ln>
            <a:noFill/>
          </a:ln>
        </p:spPr>
      </p:pic>
      <p:sp>
        <p:nvSpPr>
          <p:cNvPr id="325" name="CustomShape 1"/>
          <p:cNvSpPr/>
          <p:nvPr/>
        </p:nvSpPr>
        <p:spPr>
          <a:xfrm>
            <a:off x="103680" y="196920"/>
            <a:ext cx="4010760" cy="47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marL="343080" indent="-342720" algn="ctr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i="1" lang="uk-UA" sz="2400" spc="-1" strike="noStrike">
                <a:solidFill>
                  <a:srgbClr val="000000"/>
                </a:solidFill>
                <a:latin typeface="Calibri"/>
              </a:rPr>
              <a:t>Що таке </a:t>
            </a:r>
            <a:r>
              <a:rPr b="1" i="1" lang="uk-UA" sz="2400" spc="-1" strike="noStrike">
                <a:solidFill>
                  <a:srgbClr val="000000"/>
                </a:solidFill>
                <a:latin typeface="Calibri"/>
              </a:rPr>
              <a:t>Apache Kafka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Рисунок 2" descr=""/>
          <p:cNvPicPr/>
          <p:nvPr/>
        </p:nvPicPr>
        <p:blipFill>
          <a:blip r:embed="rId1"/>
          <a:stretch/>
        </p:blipFill>
        <p:spPr>
          <a:xfrm>
            <a:off x="1164600" y="2258640"/>
            <a:ext cx="4563000" cy="2340000"/>
          </a:xfrm>
          <a:prstGeom prst="rect">
            <a:avLst/>
          </a:prstGeom>
          <a:ln>
            <a:noFill/>
          </a:ln>
        </p:spPr>
      </p:pic>
      <p:pic>
        <p:nvPicPr>
          <p:cNvPr id="327" name="Рисунок 3" descr=""/>
          <p:cNvPicPr/>
          <p:nvPr/>
        </p:nvPicPr>
        <p:blipFill>
          <a:blip r:embed="rId2"/>
          <a:stretch/>
        </p:blipFill>
        <p:spPr>
          <a:xfrm>
            <a:off x="5684760" y="2232000"/>
            <a:ext cx="2742840" cy="2238840"/>
          </a:xfrm>
          <a:prstGeom prst="rect">
            <a:avLst/>
          </a:prstGeom>
          <a:ln>
            <a:noFill/>
          </a:ln>
        </p:spPr>
      </p:pic>
      <p:sp>
        <p:nvSpPr>
          <p:cNvPr id="328" name="CustomShape 1"/>
          <p:cNvSpPr/>
          <p:nvPr/>
        </p:nvSpPr>
        <p:spPr>
          <a:xfrm>
            <a:off x="103680" y="196920"/>
            <a:ext cx="4010760" cy="47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marL="343080" indent="-342720" algn="ctr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i="1" lang="uk-UA" sz="2400" spc="-1" strike="noStrike">
                <a:solidFill>
                  <a:srgbClr val="000000"/>
                </a:solidFill>
                <a:latin typeface="Calibri"/>
              </a:rPr>
              <a:t>Що таке </a:t>
            </a:r>
            <a:r>
              <a:rPr b="1" i="1" lang="uk-UA" sz="2400" spc="-1" strike="noStrike">
                <a:solidFill>
                  <a:srgbClr val="000000"/>
                </a:solidFill>
                <a:latin typeface="Calibri"/>
              </a:rPr>
              <a:t>Apache Kafka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103680" y="196920"/>
            <a:ext cx="4010760" cy="47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marL="343080" indent="-342720" algn="ctr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i="1" lang="uk-UA" sz="2400" spc="-1" strike="noStrike">
                <a:solidFill>
                  <a:srgbClr val="000000"/>
                </a:solidFill>
                <a:latin typeface="Calibri"/>
              </a:rPr>
              <a:t>Що таке </a:t>
            </a:r>
            <a:r>
              <a:rPr b="1" i="1" lang="uk-UA" sz="2400" spc="-1" strike="noStrike">
                <a:solidFill>
                  <a:srgbClr val="000000"/>
                </a:solidFill>
                <a:latin typeface="Calibri"/>
              </a:rPr>
              <a:t>Apache Kafka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0" name="CustomShape 2"/>
          <p:cNvSpPr/>
          <p:nvPr/>
        </p:nvSpPr>
        <p:spPr>
          <a:xfrm>
            <a:off x="945000" y="1876680"/>
            <a:ext cx="7228440" cy="265140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808080"/>
                </a:solidFill>
                <a:latin typeface="Calibri"/>
                <a:ea typeface="Calibri"/>
              </a:rPr>
              <a:t>Kafka - це </a:t>
            </a:r>
            <a:r>
              <a:rPr b="1" i="1" lang="ru-RU" sz="2800" spc="-1" strike="noStrike">
                <a:solidFill>
                  <a:srgbClr val="808080"/>
                </a:solidFill>
                <a:latin typeface="Calibri"/>
                <a:ea typeface="Calibri"/>
              </a:rPr>
              <a:t>розподілене</a:t>
            </a:r>
            <a:r>
              <a:rPr b="0" lang="ru-RU" sz="2800" spc="-1" strike="noStrike">
                <a:solidFill>
                  <a:srgbClr val="808080"/>
                </a:solidFill>
                <a:latin typeface="Calibri"/>
                <a:ea typeface="Calibri"/>
              </a:rPr>
              <a:t>, </a:t>
            </a:r>
            <a:r>
              <a:rPr b="1" i="1" lang="ru-RU" sz="2800" spc="-1" strike="noStrike">
                <a:solidFill>
                  <a:srgbClr val="808080"/>
                </a:solidFill>
                <a:latin typeface="Calibri"/>
                <a:ea typeface="Calibri"/>
              </a:rPr>
              <a:t>відмовостійке</a:t>
            </a:r>
            <a:r>
              <a:rPr b="0" lang="ru-RU" sz="2800" spc="-1" strike="noStrike">
                <a:solidFill>
                  <a:srgbClr val="808080"/>
                </a:solidFill>
                <a:latin typeface="Calibri"/>
                <a:ea typeface="Calibri"/>
              </a:rPr>
              <a:t>, </a:t>
            </a:r>
            <a:r>
              <a:rPr b="1" i="1" lang="ru-RU" sz="2800" spc="-1" strike="noStrike">
                <a:solidFill>
                  <a:srgbClr val="808080"/>
                </a:solidFill>
                <a:latin typeface="Calibri"/>
                <a:ea typeface="Calibri"/>
              </a:rPr>
              <a:t>масштабне сховище</a:t>
            </a:r>
            <a:r>
              <a:rPr b="0" lang="ru-RU" sz="2800" spc="-1" strike="noStrike">
                <a:solidFill>
                  <a:srgbClr val="808080"/>
                </a:solidFill>
                <a:latin typeface="Calibri"/>
                <a:ea typeface="Calibri"/>
              </a:rPr>
              <a:t>, основною структурою даних в якому є </a:t>
            </a:r>
            <a:r>
              <a:rPr b="1" i="1" lang="ru-RU" sz="2800" spc="-1" strike="noStrike">
                <a:solidFill>
                  <a:srgbClr val="808080"/>
                </a:solidFill>
                <a:latin typeface="Calibri"/>
                <a:ea typeface="Calibri"/>
              </a:rPr>
              <a:t>append-only лог</a:t>
            </a:r>
            <a:r>
              <a:rPr b="0" lang="ru-RU" sz="2800" spc="-1" strike="noStrike">
                <a:solidFill>
                  <a:srgbClr val="808080"/>
                </a:solidFill>
                <a:latin typeface="Calibri"/>
                <a:ea typeface="Calibri"/>
              </a:rPr>
              <a:t>, який підтримує потокову обробку даних і має розвинену екосистему роз'ємів для інтеграції з базами даних та іншими сховищами.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2225520" y="2881080"/>
            <a:ext cx="5442840" cy="70128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1" lang="ru-RU" sz="4000" spc="-1" strike="noStrike">
                <a:solidFill>
                  <a:srgbClr val="000000"/>
                </a:solidFill>
                <a:latin typeface="Calibri"/>
              </a:rPr>
              <a:t>Чому</a:t>
            </a:r>
            <a:r>
              <a:rPr b="1" i="1" lang="ru-RU" sz="4000" spc="-1" strike="noStrike">
                <a:solidFill>
                  <a:srgbClr val="000000"/>
                </a:solidFill>
                <a:latin typeface="Calibri"/>
              </a:rPr>
              <a:t> </a:t>
            </a:r>
            <a:r>
              <a:rPr b="1" i="1" lang="ru-RU" sz="4000" spc="-1" strike="noStrike">
                <a:solidFill>
                  <a:srgbClr val="000000"/>
                </a:solidFill>
                <a:latin typeface="Calibri"/>
              </a:rPr>
              <a:t>Apache Kafka 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Рисунок 2" descr=""/>
          <p:cNvPicPr/>
          <p:nvPr/>
        </p:nvPicPr>
        <p:blipFill>
          <a:blip r:embed="rId1"/>
          <a:stretch/>
        </p:blipFill>
        <p:spPr>
          <a:xfrm>
            <a:off x="1225080" y="1524240"/>
            <a:ext cx="6426360" cy="3464280"/>
          </a:xfrm>
          <a:prstGeom prst="rect">
            <a:avLst/>
          </a:prstGeom>
          <a:ln>
            <a:noFill/>
          </a:ln>
        </p:spPr>
      </p:pic>
      <p:sp>
        <p:nvSpPr>
          <p:cNvPr id="333" name="CustomShape 1"/>
          <p:cNvSpPr/>
          <p:nvPr/>
        </p:nvSpPr>
        <p:spPr>
          <a:xfrm>
            <a:off x="103680" y="196920"/>
            <a:ext cx="7194240" cy="47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marL="343080" indent="-342720" algn="ctr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i="1" lang="uk-UA" sz="2400" spc="-1" strike="noStrike">
                <a:solidFill>
                  <a:srgbClr val="000000"/>
                </a:solidFill>
                <a:latin typeface="Calibri"/>
              </a:rPr>
              <a:t>Приклад використання. Брокер повідомлень 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Рисунок 2" descr=""/>
          <p:cNvPicPr/>
          <p:nvPr/>
        </p:nvPicPr>
        <p:blipFill>
          <a:blip r:embed="rId1"/>
          <a:stretch/>
        </p:blipFill>
        <p:spPr>
          <a:xfrm>
            <a:off x="845280" y="1467360"/>
            <a:ext cx="7521840" cy="3284280"/>
          </a:xfrm>
          <a:prstGeom prst="rect">
            <a:avLst/>
          </a:prstGeom>
          <a:ln>
            <a:noFill/>
          </a:ln>
        </p:spPr>
      </p:pic>
      <p:sp>
        <p:nvSpPr>
          <p:cNvPr id="335" name="CustomShape 1"/>
          <p:cNvSpPr/>
          <p:nvPr/>
        </p:nvSpPr>
        <p:spPr>
          <a:xfrm>
            <a:off x="103680" y="196920"/>
            <a:ext cx="7194240" cy="47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marL="343080" indent="-342720" algn="ctr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i="1" lang="uk-UA" sz="2400" spc="-1" strike="noStrike">
                <a:solidFill>
                  <a:srgbClr val="000000"/>
                </a:solidFill>
                <a:latin typeface="Calibri"/>
              </a:rPr>
              <a:t>Приклад використання. Клікстрім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Рисунок 2" descr=""/>
          <p:cNvPicPr/>
          <p:nvPr/>
        </p:nvPicPr>
        <p:blipFill>
          <a:blip r:embed="rId1"/>
          <a:stretch/>
        </p:blipFill>
        <p:spPr>
          <a:xfrm>
            <a:off x="1432080" y="1710720"/>
            <a:ext cx="2742840" cy="3798360"/>
          </a:xfrm>
          <a:prstGeom prst="rect">
            <a:avLst/>
          </a:prstGeom>
          <a:ln>
            <a:noFill/>
          </a:ln>
        </p:spPr>
      </p:pic>
      <p:pic>
        <p:nvPicPr>
          <p:cNvPr id="337" name="Рисунок 3" descr=""/>
          <p:cNvPicPr/>
          <p:nvPr/>
        </p:nvPicPr>
        <p:blipFill>
          <a:blip r:embed="rId2"/>
          <a:stretch/>
        </p:blipFill>
        <p:spPr>
          <a:xfrm>
            <a:off x="4174920" y="2354040"/>
            <a:ext cx="1182240" cy="1985760"/>
          </a:xfrm>
          <a:prstGeom prst="rect">
            <a:avLst/>
          </a:prstGeom>
          <a:ln>
            <a:noFill/>
          </a:ln>
        </p:spPr>
      </p:pic>
      <p:pic>
        <p:nvPicPr>
          <p:cNvPr id="338" name="Рисунок 4" descr=""/>
          <p:cNvPicPr/>
          <p:nvPr/>
        </p:nvPicPr>
        <p:blipFill>
          <a:blip r:embed="rId3"/>
          <a:stretch/>
        </p:blipFill>
        <p:spPr>
          <a:xfrm>
            <a:off x="5353920" y="1475280"/>
            <a:ext cx="2455920" cy="4114440"/>
          </a:xfrm>
          <a:prstGeom prst="rect">
            <a:avLst/>
          </a:prstGeom>
          <a:ln>
            <a:noFill/>
          </a:ln>
        </p:spPr>
      </p:pic>
      <p:sp>
        <p:nvSpPr>
          <p:cNvPr id="339" name="CustomShape 1"/>
          <p:cNvSpPr/>
          <p:nvPr/>
        </p:nvSpPr>
        <p:spPr>
          <a:xfrm>
            <a:off x="103680" y="196920"/>
            <a:ext cx="7194240" cy="47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marL="343080" indent="-342720" algn="ctr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i="1" lang="uk-UA" sz="2400" spc="-1" strike="noStrike">
                <a:solidFill>
                  <a:srgbClr val="000000"/>
                </a:solidFill>
                <a:latin typeface="Calibri"/>
              </a:rPr>
              <a:t>Приклад використання. База Даних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1985400" y="608400"/>
            <a:ext cx="5307840" cy="51840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1" lang="uk-UA" sz="2800" spc="-1" strike="noStrike">
                <a:solidFill>
                  <a:srgbClr val="000000"/>
                </a:solidFill>
                <a:latin typeface="Calibri"/>
                <a:ea typeface="Calibri"/>
              </a:rPr>
              <a:t>Автоматизувати</a:t>
            </a:r>
            <a:r>
              <a:rPr b="0" lang="uk-UA" sz="2800" spc="-1" strike="noStrike">
                <a:solidFill>
                  <a:srgbClr val="000000"/>
                </a:solidFill>
                <a:latin typeface="Calibri"/>
                <a:ea typeface="Calibri"/>
              </a:rPr>
              <a:t> </a:t>
            </a:r>
            <a:r>
              <a:rPr b="1" lang="uk-UA" sz="2800" spc="-1" strike="noStrike">
                <a:solidFill>
                  <a:srgbClr val="000000"/>
                </a:solidFill>
                <a:latin typeface="Calibri"/>
                <a:ea typeface="Calibri"/>
              </a:rPr>
              <a:t>склад. Як ?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873720" y="1575720"/>
            <a:ext cx="6944040" cy="32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00b8ff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3"/>
          <p:cNvSpPr/>
          <p:nvPr/>
        </p:nvSpPr>
        <p:spPr>
          <a:xfrm>
            <a:off x="873720" y="2061720"/>
            <a:ext cx="6944040" cy="32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00b8ff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4"/>
          <p:cNvSpPr/>
          <p:nvPr/>
        </p:nvSpPr>
        <p:spPr>
          <a:xfrm>
            <a:off x="873720" y="2547720"/>
            <a:ext cx="6944040" cy="32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00b8ff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CustomShape 5"/>
          <p:cNvSpPr/>
          <p:nvPr/>
        </p:nvSpPr>
        <p:spPr>
          <a:xfrm>
            <a:off x="5772240" y="1128240"/>
            <a:ext cx="1203840" cy="3661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uk-UA" sz="1800" spc="-1" strike="noStrike">
                <a:solidFill>
                  <a:srgbClr val="000000"/>
                </a:solidFill>
                <a:latin typeface="Calibri"/>
              </a:rPr>
              <a:t>Кількість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9" name="CustomShape 6"/>
          <p:cNvSpPr/>
          <p:nvPr/>
        </p:nvSpPr>
        <p:spPr>
          <a:xfrm>
            <a:off x="849240" y="1128240"/>
            <a:ext cx="780840" cy="3661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uk-UA" sz="1800" spc="-1" strike="noStrike">
                <a:solidFill>
                  <a:srgbClr val="000000"/>
                </a:solidFill>
                <a:latin typeface="Calibri"/>
              </a:rPr>
              <a:t>Товар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0" name="CustomShape 7"/>
          <p:cNvSpPr/>
          <p:nvPr/>
        </p:nvSpPr>
        <p:spPr>
          <a:xfrm>
            <a:off x="3252240" y="1128240"/>
            <a:ext cx="1203840" cy="3661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uk" sz="1800" spc="-1" strike="noStrike">
                <a:solidFill>
                  <a:srgbClr val="000000"/>
                </a:solidFill>
                <a:latin typeface="Consolas"/>
              </a:rPr>
              <a:t>Ячейка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1" name="CustomShape 8"/>
          <p:cNvSpPr/>
          <p:nvPr/>
        </p:nvSpPr>
        <p:spPr>
          <a:xfrm>
            <a:off x="876240" y="1686240"/>
            <a:ext cx="780840" cy="3661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uk-UA" sz="1800" spc="-1" strike="noStrike">
                <a:solidFill>
                  <a:srgbClr val="000000"/>
                </a:solidFill>
                <a:latin typeface="Calibri"/>
              </a:rPr>
              <a:t>Х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2" name="CustomShape 9"/>
          <p:cNvSpPr/>
          <p:nvPr/>
        </p:nvSpPr>
        <p:spPr>
          <a:xfrm>
            <a:off x="876240" y="2136240"/>
            <a:ext cx="780840" cy="3661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uk-UA" sz="1800" spc="-1" strike="noStrike">
                <a:solidFill>
                  <a:srgbClr val="000000"/>
                </a:solidFill>
                <a:latin typeface="Calibri"/>
              </a:rPr>
              <a:t>Х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3" name="CustomShape 10"/>
          <p:cNvSpPr/>
          <p:nvPr/>
        </p:nvSpPr>
        <p:spPr>
          <a:xfrm>
            <a:off x="3252240" y="1650240"/>
            <a:ext cx="780840" cy="3661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uk-UA" sz="1800" spc="-1" strike="noStrike">
                <a:solidFill>
                  <a:srgbClr val="000000"/>
                </a:solidFill>
                <a:latin typeface="Calibri"/>
              </a:rPr>
              <a:t>А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4" name="CustomShape 11"/>
          <p:cNvSpPr/>
          <p:nvPr/>
        </p:nvSpPr>
        <p:spPr>
          <a:xfrm>
            <a:off x="5772240" y="1713240"/>
            <a:ext cx="780840" cy="3661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uk-UA" sz="1800" spc="-1" strike="noStrike">
                <a:solidFill>
                  <a:srgbClr val="000000"/>
                </a:solidFill>
                <a:latin typeface="Calibri"/>
              </a:rPr>
              <a:t>8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5" name="CustomShape 12"/>
          <p:cNvSpPr/>
          <p:nvPr/>
        </p:nvSpPr>
        <p:spPr>
          <a:xfrm>
            <a:off x="3252240" y="2136240"/>
            <a:ext cx="780840" cy="3661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uk-UA" sz="1800" spc="-1" strike="noStrike">
                <a:solidFill>
                  <a:srgbClr val="000000"/>
                </a:solidFill>
                <a:latin typeface="Calibri"/>
              </a:rPr>
              <a:t>В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6" name="CustomShape 13"/>
          <p:cNvSpPr/>
          <p:nvPr/>
        </p:nvSpPr>
        <p:spPr>
          <a:xfrm>
            <a:off x="5772240" y="2145240"/>
            <a:ext cx="780840" cy="3661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uk-UA" sz="1800" spc="-1" strike="noStrike">
                <a:solidFill>
                  <a:srgbClr val="000000"/>
                </a:solidFill>
                <a:latin typeface="Calibri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CustomShape 14"/>
          <p:cNvSpPr/>
          <p:nvPr/>
        </p:nvSpPr>
        <p:spPr>
          <a:xfrm>
            <a:off x="1020240" y="2631240"/>
            <a:ext cx="492840" cy="3661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uk-UA" sz="1800" spc="-1" strike="noStrike">
                <a:solidFill>
                  <a:srgbClr val="000000"/>
                </a:solidFill>
                <a:latin typeface="Calibri"/>
              </a:rPr>
              <a:t>У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CustomShape 15"/>
          <p:cNvSpPr/>
          <p:nvPr/>
        </p:nvSpPr>
        <p:spPr>
          <a:xfrm>
            <a:off x="3396240" y="2667240"/>
            <a:ext cx="492840" cy="3661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uk-UA" sz="1800" spc="-1" strike="noStrike">
                <a:solidFill>
                  <a:srgbClr val="000000"/>
                </a:solidFill>
                <a:latin typeface="Calibri"/>
              </a:rPr>
              <a:t>В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9" name="CustomShape 16"/>
          <p:cNvSpPr/>
          <p:nvPr/>
        </p:nvSpPr>
        <p:spPr>
          <a:xfrm>
            <a:off x="5772240" y="2631240"/>
            <a:ext cx="780840" cy="3661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uk-UA" sz="1800" spc="-1" strike="noStrike">
                <a:solidFill>
                  <a:srgbClr val="000000"/>
                </a:solidFill>
                <a:latin typeface="Calibri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Рисунок 2" descr="Hitachi Construction Machinery Eurasia открыла первый ..."/>
          <p:cNvPicPr/>
          <p:nvPr/>
        </p:nvPicPr>
        <p:blipFill>
          <a:blip r:embed="rId1"/>
          <a:stretch/>
        </p:blipFill>
        <p:spPr>
          <a:xfrm>
            <a:off x="2228400" y="1545480"/>
            <a:ext cx="4515840" cy="3389040"/>
          </a:xfrm>
          <a:prstGeom prst="rect">
            <a:avLst/>
          </a:prstGeom>
          <a:ln>
            <a:noFill/>
          </a:ln>
        </p:spPr>
      </p:pic>
      <p:sp>
        <p:nvSpPr>
          <p:cNvPr id="111" name="CustomShape 1"/>
          <p:cNvSpPr/>
          <p:nvPr/>
        </p:nvSpPr>
        <p:spPr>
          <a:xfrm>
            <a:off x="2705400" y="500400"/>
            <a:ext cx="3570840" cy="51840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1" lang="uk-UA" sz="2800" spc="-1" strike="noStrike">
                <a:solidFill>
                  <a:srgbClr val="000000"/>
                </a:solidFill>
                <a:latin typeface="Calibri"/>
              </a:rPr>
              <a:t>Все добре, поки що...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2903400" y="401400"/>
            <a:ext cx="3345840" cy="51840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1" lang="uk-UA" sz="2800" spc="-1" strike="noStrike">
                <a:solidFill>
                  <a:srgbClr val="000000"/>
                </a:solidFill>
                <a:latin typeface="Calibri"/>
              </a:rPr>
              <a:t>Що це може бути?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2092320" y="2281320"/>
            <a:ext cx="4956840" cy="8233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uk-UA" sz="2400" spc="-1" strike="noStrike">
                <a:solidFill>
                  <a:srgbClr val="000000"/>
                </a:solidFill>
                <a:latin typeface="Calibri"/>
              </a:rPr>
              <a:t>Вкрали(розбили, викинули і т.д)</a:t>
            </a:r>
            <a:endParaRPr b="0" lang="en-US" sz="2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uk-UA" sz="2400" spc="-1" strike="noStrike">
                <a:solidFill>
                  <a:srgbClr val="000000"/>
                </a:solidFill>
                <a:latin typeface="Calibri"/>
              </a:rPr>
              <a:t>Загубили, лежить десь поряд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2903400" y="401400"/>
            <a:ext cx="3345840" cy="51840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1" lang="uk-UA" sz="2800" spc="-1" strike="noStrike">
                <a:solidFill>
                  <a:srgbClr val="000000"/>
                </a:solidFill>
                <a:latin typeface="Calibri"/>
              </a:rPr>
              <a:t>Що це може бути?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15" name="Рисунок 5" descr="Сердитый работник ударил его клавиатуру Стоковое ..."/>
          <p:cNvPicPr/>
          <p:nvPr/>
        </p:nvPicPr>
        <p:blipFill>
          <a:blip r:embed="rId1"/>
          <a:stretch/>
        </p:blipFill>
        <p:spPr>
          <a:xfrm>
            <a:off x="2281680" y="978840"/>
            <a:ext cx="4669920" cy="3037320"/>
          </a:xfrm>
          <a:prstGeom prst="rect">
            <a:avLst/>
          </a:prstGeom>
          <a:ln>
            <a:noFill/>
          </a:ln>
        </p:spPr>
      </p:pic>
      <p:sp>
        <p:nvSpPr>
          <p:cNvPr id="116" name="CustomShape 2"/>
          <p:cNvSpPr/>
          <p:nvPr/>
        </p:nvSpPr>
        <p:spPr>
          <a:xfrm>
            <a:off x="1400400" y="4154400"/>
            <a:ext cx="6603840" cy="57924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1" lang="uk-UA" sz="3200" spc="-1" strike="noStrike">
                <a:solidFill>
                  <a:srgbClr val="000000"/>
                </a:solidFill>
                <a:latin typeface="Calibri"/>
              </a:rPr>
              <a:t>Це ваша тупа програма не працює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1409400" y="320400"/>
            <a:ext cx="6810840" cy="57924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1" lang="uk-UA" sz="3200" spc="-1" strike="noStrike">
                <a:solidFill>
                  <a:srgbClr val="000000"/>
                </a:solidFill>
                <a:latin typeface="Calibri"/>
              </a:rPr>
              <a:t>Як на справді треба проектувати ?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18" name="Рисунок 3" descr="Эмодзи Красный крестик на WhatsApp 2.20.206.24"/>
          <p:cNvPicPr/>
          <p:nvPr/>
        </p:nvPicPr>
        <p:blipFill>
          <a:blip r:embed="rId1"/>
          <a:stretch/>
        </p:blipFill>
        <p:spPr>
          <a:xfrm>
            <a:off x="582840" y="1284840"/>
            <a:ext cx="1516320" cy="1516320"/>
          </a:xfrm>
          <a:prstGeom prst="rect">
            <a:avLst/>
          </a:prstGeom>
          <a:ln>
            <a:noFill/>
          </a:ln>
        </p:spPr>
      </p:pic>
      <p:sp>
        <p:nvSpPr>
          <p:cNvPr id="119" name="CustomShape 2"/>
          <p:cNvSpPr/>
          <p:nvPr/>
        </p:nvSpPr>
        <p:spPr>
          <a:xfrm>
            <a:off x="2596320" y="1750320"/>
            <a:ext cx="2742840" cy="3661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uk-UA" sz="1800" spc="-1" strike="noStrike">
                <a:solidFill>
                  <a:srgbClr val="000000"/>
                </a:solidFill>
                <a:latin typeface="Calibri"/>
              </a:rPr>
              <a:t>База даних - це склад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0" name="Рисунок 5" descr="Картинка Зелёная Галочка"/>
          <p:cNvPicPr/>
          <p:nvPr/>
        </p:nvPicPr>
        <p:blipFill>
          <a:blip r:embed="rId2"/>
          <a:stretch/>
        </p:blipFill>
        <p:spPr>
          <a:xfrm>
            <a:off x="635400" y="3455280"/>
            <a:ext cx="1419840" cy="1567080"/>
          </a:xfrm>
          <a:prstGeom prst="rect">
            <a:avLst/>
          </a:prstGeom>
          <a:ln>
            <a:noFill/>
          </a:ln>
        </p:spPr>
      </p:pic>
      <p:sp>
        <p:nvSpPr>
          <p:cNvPr id="121" name="CustomShape 3"/>
          <p:cNvSpPr/>
          <p:nvPr/>
        </p:nvSpPr>
        <p:spPr>
          <a:xfrm>
            <a:off x="2451240" y="3603240"/>
            <a:ext cx="4245840" cy="118908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uk-UA" sz="1800" spc="-1" strike="noStrike">
                <a:solidFill>
                  <a:srgbClr val="000000"/>
                </a:solidFill>
                <a:latin typeface="Calibri"/>
              </a:rPr>
              <a:t>База даних відображає процеси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uk-UA" sz="1800" spc="-1" strike="noStrike">
                <a:solidFill>
                  <a:srgbClr val="000000"/>
                </a:solidFill>
                <a:latin typeface="Calibri"/>
                <a:ea typeface="Calibri"/>
              </a:rPr>
              <a:t>Поточний стан - результат виконання процесів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2552400" y="158400"/>
            <a:ext cx="3984840" cy="57924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1" lang="uk-UA" sz="3200" spc="-1" strike="noStrike">
                <a:solidFill>
                  <a:srgbClr val="808080"/>
                </a:solidFill>
                <a:latin typeface="Calibri"/>
              </a:rPr>
              <a:t>Warehouse Ledger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814320" y="949320"/>
            <a:ext cx="7296840" cy="3661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uk-UA" sz="1800" spc="-1" strike="noStrike">
                <a:solidFill>
                  <a:srgbClr val="000000"/>
                </a:solidFill>
                <a:latin typeface="Calibri"/>
              </a:rPr>
              <a:t>Дата             Товар                Ячейка                 Кількість                     Опис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472320" y="1669320"/>
            <a:ext cx="7773840" cy="3661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uk-UA" sz="1800" spc="-1" strike="noStrike">
                <a:solidFill>
                  <a:srgbClr val="808080"/>
                </a:solidFill>
                <a:latin typeface="Calibri"/>
              </a:rPr>
              <a:t>21.10.2021</a:t>
            </a:r>
            <a:r>
              <a:rPr b="0" lang="uk-UA" sz="1800" spc="-1" strike="noStrike">
                <a:solidFill>
                  <a:srgbClr val="000000"/>
                </a:solidFill>
                <a:latin typeface="Calibri"/>
              </a:rPr>
              <a:t>         </a:t>
            </a:r>
            <a:r>
              <a:rPr b="0" lang="uk-UA" sz="1800" spc="-1" strike="noStrike">
                <a:solidFill>
                  <a:srgbClr val="808080"/>
                </a:solidFill>
                <a:latin typeface="Calibri"/>
              </a:rPr>
              <a:t>Х</a:t>
            </a:r>
            <a:r>
              <a:rPr b="0" lang="uk-UA" sz="1800" spc="-1" strike="noStrike">
                <a:solidFill>
                  <a:srgbClr val="000000"/>
                </a:solidFill>
                <a:latin typeface="Calibri"/>
              </a:rPr>
              <a:t>                     </a:t>
            </a:r>
            <a:r>
              <a:rPr b="0" lang="uk-UA" sz="1800" spc="-1" strike="noStrike">
                <a:solidFill>
                  <a:srgbClr val="808080"/>
                </a:solidFill>
                <a:latin typeface="Calibri"/>
              </a:rPr>
              <a:t> A </a:t>
            </a:r>
            <a:r>
              <a:rPr b="0" lang="uk-UA" sz="1800" spc="-1" strike="noStrike">
                <a:solidFill>
                  <a:srgbClr val="000000"/>
                </a:solidFill>
                <a:latin typeface="Calibri"/>
              </a:rPr>
              <a:t>                         </a:t>
            </a:r>
            <a:r>
              <a:rPr b="0" lang="uk-UA" sz="1800" spc="-1" strike="noStrike">
                <a:solidFill>
                  <a:srgbClr val="808080"/>
                </a:solidFill>
                <a:latin typeface="Calibri"/>
              </a:rPr>
              <a:t> 10 </a:t>
            </a:r>
            <a:r>
              <a:rPr b="0" lang="uk-UA" sz="1800" spc="-1" strike="noStrike">
                <a:solidFill>
                  <a:srgbClr val="000000"/>
                </a:solidFill>
                <a:latin typeface="Calibri"/>
              </a:rPr>
              <a:t>                  </a:t>
            </a:r>
            <a:r>
              <a:rPr b="0" lang="uk-UA" sz="1800" spc="-1" strike="noStrike">
                <a:solidFill>
                  <a:srgbClr val="808080"/>
                </a:solidFill>
                <a:latin typeface="Calibri"/>
              </a:rPr>
              <a:t>початковий стан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CustomShape 4"/>
          <p:cNvSpPr/>
          <p:nvPr/>
        </p:nvSpPr>
        <p:spPr>
          <a:xfrm>
            <a:off x="472320" y="2047320"/>
            <a:ext cx="7773840" cy="3661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uk-UA" sz="1800" spc="-1" strike="noStrike">
                <a:solidFill>
                  <a:srgbClr val="808080"/>
                </a:solidFill>
                <a:latin typeface="Calibri"/>
              </a:rPr>
              <a:t>10.12.2021</a:t>
            </a:r>
            <a:r>
              <a:rPr b="0" lang="uk-UA" sz="1800" spc="-1" strike="noStrike">
                <a:solidFill>
                  <a:srgbClr val="000000"/>
                </a:solidFill>
                <a:latin typeface="Calibri"/>
              </a:rPr>
              <a:t>         </a:t>
            </a:r>
            <a:r>
              <a:rPr b="0" lang="uk-UA" sz="1800" spc="-1" strike="noStrike">
                <a:solidFill>
                  <a:srgbClr val="808080"/>
                </a:solidFill>
                <a:latin typeface="Calibri"/>
              </a:rPr>
              <a:t>Х</a:t>
            </a:r>
            <a:r>
              <a:rPr b="0" lang="uk-UA" sz="1800" spc="-1" strike="noStrike">
                <a:solidFill>
                  <a:srgbClr val="000000"/>
                </a:solidFill>
                <a:latin typeface="Calibri"/>
              </a:rPr>
              <a:t>                      </a:t>
            </a:r>
            <a:r>
              <a:rPr b="0" lang="uk-UA" sz="1800" spc="-1" strike="noStrike">
                <a:solidFill>
                  <a:srgbClr val="808080"/>
                </a:solidFill>
                <a:latin typeface="Calibri"/>
              </a:rPr>
              <a:t>В</a:t>
            </a:r>
            <a:r>
              <a:rPr b="0" lang="uk-UA" sz="1800" spc="-1" strike="noStrike">
                <a:solidFill>
                  <a:srgbClr val="000000"/>
                </a:solidFill>
                <a:latin typeface="Calibri"/>
              </a:rPr>
              <a:t>                      </a:t>
            </a:r>
            <a:r>
              <a:rPr b="0" lang="uk-UA" sz="1800" spc="-1" strike="noStrike">
                <a:solidFill>
                  <a:srgbClr val="808080"/>
                </a:solidFill>
                <a:latin typeface="Calibri"/>
              </a:rPr>
              <a:t>       2</a:t>
            </a:r>
            <a:r>
              <a:rPr b="0" lang="uk-UA" sz="1800" spc="-1" strike="noStrike">
                <a:solidFill>
                  <a:srgbClr val="000000"/>
                </a:solidFill>
                <a:latin typeface="Calibri"/>
              </a:rPr>
              <a:t>                   </a:t>
            </a:r>
            <a:r>
              <a:rPr b="0" lang="uk-UA" sz="1800" spc="-1" strike="noStrike">
                <a:solidFill>
                  <a:srgbClr val="808080"/>
                </a:solidFill>
                <a:latin typeface="Calibri"/>
              </a:rPr>
              <a:t>початковий стан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6" name="CustomShape 5"/>
          <p:cNvSpPr/>
          <p:nvPr/>
        </p:nvSpPr>
        <p:spPr>
          <a:xfrm>
            <a:off x="472320" y="2425320"/>
            <a:ext cx="7773840" cy="3661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uk-UA" sz="1800" spc="-1" strike="noStrike">
                <a:solidFill>
                  <a:srgbClr val="808080"/>
                </a:solidFill>
                <a:latin typeface="Calibri"/>
              </a:rPr>
              <a:t>10.12.2021</a:t>
            </a:r>
            <a:r>
              <a:rPr b="0" lang="uk-UA" sz="1800" spc="-1" strike="noStrike">
                <a:solidFill>
                  <a:srgbClr val="000000"/>
                </a:solidFill>
                <a:latin typeface="Calibri"/>
              </a:rPr>
              <a:t>         </a:t>
            </a:r>
            <a:r>
              <a:rPr b="0" lang="uk-UA" sz="1800" spc="-1" strike="noStrike">
                <a:solidFill>
                  <a:srgbClr val="808080"/>
                </a:solidFill>
                <a:latin typeface="Calibri"/>
              </a:rPr>
              <a:t>Y                      В </a:t>
            </a:r>
            <a:r>
              <a:rPr b="0" lang="uk-UA" sz="1800" spc="-1" strike="noStrike">
                <a:solidFill>
                  <a:srgbClr val="000000"/>
                </a:solidFill>
                <a:latin typeface="Calibri"/>
              </a:rPr>
              <a:t>                         </a:t>
            </a:r>
            <a:r>
              <a:rPr b="0" lang="uk-UA" sz="1800" spc="-1" strike="noStrike">
                <a:solidFill>
                  <a:srgbClr val="808080"/>
                </a:solidFill>
                <a:latin typeface="Calibri"/>
              </a:rPr>
              <a:t>   2 </a:t>
            </a:r>
            <a:r>
              <a:rPr b="0" lang="uk-UA" sz="1800" spc="-1" strike="noStrike">
                <a:solidFill>
                  <a:srgbClr val="000000"/>
                </a:solidFill>
                <a:latin typeface="Calibri"/>
              </a:rPr>
              <a:t>                  </a:t>
            </a:r>
            <a:r>
              <a:rPr b="0" lang="uk-UA" sz="1800" spc="-1" strike="noStrike">
                <a:solidFill>
                  <a:srgbClr val="808080"/>
                </a:solidFill>
                <a:latin typeface="Calibri"/>
              </a:rPr>
              <a:t>початковий стан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7" name="CustomShape 6"/>
          <p:cNvSpPr/>
          <p:nvPr/>
        </p:nvSpPr>
        <p:spPr>
          <a:xfrm>
            <a:off x="472320" y="2803320"/>
            <a:ext cx="7773840" cy="3661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uk-UA" sz="1800" spc="-1" strike="noStrike">
                <a:solidFill>
                  <a:srgbClr val="808080"/>
                </a:solidFill>
                <a:latin typeface="Calibri"/>
              </a:rPr>
              <a:t>10.12.2021</a:t>
            </a:r>
            <a:r>
              <a:rPr b="0" lang="uk-UA" sz="1800" spc="-1" strike="noStrike">
                <a:solidFill>
                  <a:srgbClr val="000000"/>
                </a:solidFill>
                <a:latin typeface="Calibri"/>
              </a:rPr>
              <a:t>         </a:t>
            </a:r>
            <a:r>
              <a:rPr b="0" lang="uk-UA" sz="1800" spc="-1" strike="noStrike">
                <a:solidFill>
                  <a:srgbClr val="808080"/>
                </a:solidFill>
                <a:latin typeface="Calibri"/>
              </a:rPr>
              <a:t>Y                      В </a:t>
            </a:r>
            <a:r>
              <a:rPr b="0" lang="uk-UA" sz="1800" spc="-1" strike="noStrike">
                <a:solidFill>
                  <a:srgbClr val="000000"/>
                </a:solidFill>
                <a:latin typeface="Calibri"/>
              </a:rPr>
              <a:t>                         </a:t>
            </a:r>
            <a:r>
              <a:rPr b="0" lang="uk-UA" sz="1800" spc="-1" strike="noStrike">
                <a:solidFill>
                  <a:srgbClr val="808080"/>
                </a:solidFill>
                <a:latin typeface="Calibri"/>
              </a:rPr>
              <a:t>   2 </a:t>
            </a:r>
            <a:r>
              <a:rPr b="0" lang="uk-UA" sz="1800" spc="-1" strike="noStrike">
                <a:solidFill>
                  <a:srgbClr val="000000"/>
                </a:solidFill>
                <a:latin typeface="Calibri"/>
              </a:rPr>
              <a:t>                  </a:t>
            </a:r>
            <a:r>
              <a:rPr b="0" lang="uk-UA" sz="1800" spc="-1" strike="noStrike">
                <a:solidFill>
                  <a:srgbClr val="808080"/>
                </a:solidFill>
                <a:latin typeface="Calibri"/>
              </a:rPr>
              <a:t>початковий стан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8" name="CustomShape 7"/>
          <p:cNvSpPr/>
          <p:nvPr/>
        </p:nvSpPr>
        <p:spPr>
          <a:xfrm>
            <a:off x="472320" y="3181320"/>
            <a:ext cx="8097840" cy="3661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uk-UA" sz="1800" spc="-1" strike="noStrike">
                <a:solidFill>
                  <a:srgbClr val="808080"/>
                </a:solidFill>
                <a:latin typeface="Calibri"/>
              </a:rPr>
              <a:t>21.12.2021</a:t>
            </a:r>
            <a:r>
              <a:rPr b="0" lang="uk-UA" sz="1800" spc="-1" strike="noStrike">
                <a:solidFill>
                  <a:srgbClr val="000000"/>
                </a:solidFill>
                <a:latin typeface="Calibri"/>
              </a:rPr>
              <a:t>         </a:t>
            </a:r>
            <a:r>
              <a:rPr b="0" lang="uk-UA" sz="1800" spc="-1" strike="noStrike">
                <a:solidFill>
                  <a:srgbClr val="808080"/>
                </a:solidFill>
                <a:latin typeface="Calibri"/>
              </a:rPr>
              <a:t>Х</a:t>
            </a:r>
            <a:r>
              <a:rPr b="0" lang="uk-UA" sz="1800" spc="-1" strike="noStrike">
                <a:solidFill>
                  <a:srgbClr val="000000"/>
                </a:solidFill>
                <a:latin typeface="Calibri"/>
              </a:rPr>
              <a:t>                     </a:t>
            </a:r>
            <a:r>
              <a:rPr b="0" lang="uk-UA" sz="1800" spc="-1" strike="noStrike">
                <a:solidFill>
                  <a:srgbClr val="808080"/>
                </a:solidFill>
                <a:latin typeface="Calibri"/>
              </a:rPr>
              <a:t> А </a:t>
            </a:r>
            <a:r>
              <a:rPr b="0" lang="uk-UA" sz="1800" spc="-1" strike="noStrike">
                <a:solidFill>
                  <a:srgbClr val="000000"/>
                </a:solidFill>
                <a:latin typeface="Calibri"/>
              </a:rPr>
              <a:t>                         </a:t>
            </a:r>
            <a:r>
              <a:rPr b="0" lang="uk-UA" sz="1800" spc="-1" strike="noStrike">
                <a:solidFill>
                  <a:srgbClr val="808080"/>
                </a:solidFill>
                <a:latin typeface="Calibri"/>
              </a:rPr>
              <a:t>  -2 </a:t>
            </a:r>
            <a:r>
              <a:rPr b="0" lang="uk-UA" sz="1800" spc="-1" strike="noStrike">
                <a:solidFill>
                  <a:srgbClr val="000000"/>
                </a:solidFill>
                <a:latin typeface="Calibri"/>
              </a:rPr>
              <a:t>                  </a:t>
            </a:r>
            <a:r>
              <a:rPr b="0" lang="uk-UA" sz="1800" spc="-1" strike="noStrike">
                <a:solidFill>
                  <a:srgbClr val="808080"/>
                </a:solidFill>
                <a:latin typeface="Calibri"/>
              </a:rPr>
              <a:t>Петро по завданню №1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9" name="CustomShape 8"/>
          <p:cNvSpPr/>
          <p:nvPr/>
        </p:nvSpPr>
        <p:spPr>
          <a:xfrm>
            <a:off x="472320" y="3622320"/>
            <a:ext cx="8097840" cy="3661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uk-UA" sz="1800" spc="-1" strike="noStrike">
                <a:solidFill>
                  <a:srgbClr val="808080"/>
                </a:solidFill>
                <a:latin typeface="Calibri"/>
              </a:rPr>
              <a:t>21.12.2021</a:t>
            </a:r>
            <a:r>
              <a:rPr b="0" lang="uk-UA" sz="1800" spc="-1" strike="noStrike">
                <a:solidFill>
                  <a:srgbClr val="000000"/>
                </a:solidFill>
                <a:latin typeface="Calibri"/>
              </a:rPr>
              <a:t>         </a:t>
            </a:r>
            <a:r>
              <a:rPr b="0" lang="uk-UA" sz="1800" spc="-1" strike="noStrike">
                <a:solidFill>
                  <a:srgbClr val="808080"/>
                </a:solidFill>
                <a:latin typeface="Calibri"/>
              </a:rPr>
              <a:t>Х</a:t>
            </a:r>
            <a:r>
              <a:rPr b="0" lang="uk-UA" sz="1800" spc="-1" strike="noStrike">
                <a:solidFill>
                  <a:srgbClr val="000000"/>
                </a:solidFill>
                <a:latin typeface="Calibri"/>
              </a:rPr>
              <a:t>                     </a:t>
            </a:r>
            <a:r>
              <a:rPr b="0" lang="uk-UA" sz="1800" spc="-1" strike="noStrike">
                <a:solidFill>
                  <a:srgbClr val="808080"/>
                </a:solidFill>
                <a:latin typeface="Calibri"/>
              </a:rPr>
              <a:t> В </a:t>
            </a:r>
            <a:r>
              <a:rPr b="0" lang="uk-UA" sz="1800" spc="-1" strike="noStrike">
                <a:solidFill>
                  <a:srgbClr val="000000"/>
                </a:solidFill>
                <a:latin typeface="Calibri"/>
              </a:rPr>
              <a:t>                         </a:t>
            </a:r>
            <a:r>
              <a:rPr b="0" lang="uk-UA" sz="1800" spc="-1" strike="noStrike">
                <a:solidFill>
                  <a:srgbClr val="808080"/>
                </a:solidFill>
                <a:latin typeface="Calibri"/>
              </a:rPr>
              <a:t>   2 </a:t>
            </a:r>
            <a:r>
              <a:rPr b="0" lang="uk-UA" sz="1800" spc="-1" strike="noStrike">
                <a:solidFill>
                  <a:srgbClr val="000000"/>
                </a:solidFill>
                <a:latin typeface="Calibri"/>
              </a:rPr>
              <a:t>                   </a:t>
            </a:r>
            <a:r>
              <a:rPr b="0" lang="uk-UA" sz="1800" spc="-1" strike="noStrike">
                <a:solidFill>
                  <a:srgbClr val="808080"/>
                </a:solidFill>
                <a:latin typeface="Calibri"/>
              </a:rPr>
              <a:t>Петро по завданню №1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CustomShape 9"/>
          <p:cNvSpPr/>
          <p:nvPr/>
        </p:nvSpPr>
        <p:spPr>
          <a:xfrm flipV="1">
            <a:off x="386640" y="3118680"/>
            <a:ext cx="7997040" cy="48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00b8ff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10"/>
          <p:cNvSpPr/>
          <p:nvPr/>
        </p:nvSpPr>
        <p:spPr>
          <a:xfrm flipV="1">
            <a:off x="422640" y="3595680"/>
            <a:ext cx="7997040" cy="48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00b8ff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11"/>
          <p:cNvSpPr/>
          <p:nvPr/>
        </p:nvSpPr>
        <p:spPr>
          <a:xfrm flipV="1">
            <a:off x="422640" y="2749680"/>
            <a:ext cx="7997040" cy="48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00b8ff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12"/>
          <p:cNvSpPr/>
          <p:nvPr/>
        </p:nvSpPr>
        <p:spPr>
          <a:xfrm flipV="1">
            <a:off x="422640" y="2398680"/>
            <a:ext cx="7997040" cy="48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00b8ff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13"/>
          <p:cNvSpPr/>
          <p:nvPr/>
        </p:nvSpPr>
        <p:spPr>
          <a:xfrm flipV="1">
            <a:off x="422640" y="1993680"/>
            <a:ext cx="7997040" cy="48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00b8ff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14"/>
          <p:cNvSpPr/>
          <p:nvPr/>
        </p:nvSpPr>
        <p:spPr>
          <a:xfrm>
            <a:off x="418320" y="4000320"/>
            <a:ext cx="8097840" cy="3661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uk-UA" sz="1800" spc="-1" strike="noStrike">
                <a:solidFill>
                  <a:srgbClr val="808080"/>
                </a:solidFill>
                <a:latin typeface="Calibri"/>
              </a:rPr>
              <a:t>21.12.2021</a:t>
            </a:r>
            <a:r>
              <a:rPr b="0" lang="uk-UA" sz="1800" spc="-1" strike="noStrike">
                <a:solidFill>
                  <a:srgbClr val="000000"/>
                </a:solidFill>
                <a:latin typeface="Calibri"/>
              </a:rPr>
              <a:t>         </a:t>
            </a:r>
            <a:r>
              <a:rPr b="0" lang="uk-UA" sz="1800" spc="-1" strike="noStrike">
                <a:solidFill>
                  <a:srgbClr val="808080"/>
                </a:solidFill>
                <a:latin typeface="Calibri"/>
              </a:rPr>
              <a:t>Х</a:t>
            </a:r>
            <a:r>
              <a:rPr b="0" lang="uk-UA" sz="1800" spc="-1" strike="noStrike">
                <a:solidFill>
                  <a:srgbClr val="000000"/>
                </a:solidFill>
                <a:latin typeface="Calibri"/>
              </a:rPr>
              <a:t>                     </a:t>
            </a:r>
            <a:r>
              <a:rPr b="0" lang="uk-UA" sz="1800" spc="-1" strike="noStrike">
                <a:solidFill>
                  <a:srgbClr val="808080"/>
                </a:solidFill>
                <a:latin typeface="Calibri"/>
              </a:rPr>
              <a:t>  В </a:t>
            </a:r>
            <a:r>
              <a:rPr b="0" lang="uk-UA" sz="1800" spc="-1" strike="noStrike">
                <a:solidFill>
                  <a:srgbClr val="000000"/>
                </a:solidFill>
                <a:latin typeface="Calibri"/>
              </a:rPr>
              <a:t>                         </a:t>
            </a:r>
            <a:r>
              <a:rPr b="0" lang="uk-UA" sz="1800" spc="-1" strike="noStrike">
                <a:solidFill>
                  <a:srgbClr val="808080"/>
                </a:solidFill>
                <a:latin typeface="Calibri"/>
              </a:rPr>
              <a:t>  -2 </a:t>
            </a:r>
            <a:r>
              <a:rPr b="0" lang="uk-UA" sz="1800" spc="-1" strike="noStrike">
                <a:solidFill>
                  <a:srgbClr val="000000"/>
                </a:solidFill>
                <a:latin typeface="Calibri"/>
              </a:rPr>
              <a:t>                </a:t>
            </a:r>
            <a:r>
              <a:rPr b="0" lang="uk-UA" sz="1800" spc="-1" strike="noStrike">
                <a:solidFill>
                  <a:srgbClr val="808080"/>
                </a:solidFill>
                <a:latin typeface="Calibri"/>
              </a:rPr>
              <a:t>Сторно по завданню №1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6" name="CustomShape 15"/>
          <p:cNvSpPr/>
          <p:nvPr/>
        </p:nvSpPr>
        <p:spPr>
          <a:xfrm>
            <a:off x="418320" y="4468320"/>
            <a:ext cx="8097840" cy="3661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uk-UA" sz="1800" spc="-1" strike="noStrike">
                <a:solidFill>
                  <a:srgbClr val="808080"/>
                </a:solidFill>
                <a:latin typeface="Calibri"/>
              </a:rPr>
              <a:t>21.12.2021</a:t>
            </a:r>
            <a:r>
              <a:rPr b="0" lang="uk-UA" sz="1800" spc="-1" strike="noStrike">
                <a:solidFill>
                  <a:srgbClr val="000000"/>
                </a:solidFill>
                <a:latin typeface="Calibri"/>
              </a:rPr>
              <a:t>         </a:t>
            </a:r>
            <a:r>
              <a:rPr b="0" lang="uk-UA" sz="1800" spc="-1" strike="noStrike">
                <a:solidFill>
                  <a:srgbClr val="808080"/>
                </a:solidFill>
                <a:latin typeface="Calibri"/>
              </a:rPr>
              <a:t>Х</a:t>
            </a:r>
            <a:r>
              <a:rPr b="0" lang="uk-UA" sz="1800" spc="-1" strike="noStrike">
                <a:solidFill>
                  <a:srgbClr val="000000"/>
                </a:solidFill>
                <a:latin typeface="Calibri"/>
              </a:rPr>
              <a:t>                     </a:t>
            </a:r>
            <a:r>
              <a:rPr b="0" lang="uk-UA" sz="1800" spc="-1" strike="noStrike">
                <a:solidFill>
                  <a:srgbClr val="808080"/>
                </a:solidFill>
                <a:latin typeface="Calibri"/>
              </a:rPr>
              <a:t>  В </a:t>
            </a:r>
            <a:r>
              <a:rPr b="0" lang="uk-UA" sz="1800" spc="-1" strike="noStrike">
                <a:solidFill>
                  <a:srgbClr val="000000"/>
                </a:solidFill>
                <a:latin typeface="Calibri"/>
              </a:rPr>
              <a:t>                         </a:t>
            </a:r>
            <a:r>
              <a:rPr b="0" lang="uk-UA" sz="1800" spc="-1" strike="noStrike">
                <a:solidFill>
                  <a:srgbClr val="808080"/>
                </a:solidFill>
                <a:latin typeface="Calibri"/>
              </a:rPr>
              <a:t>   2 </a:t>
            </a:r>
            <a:r>
              <a:rPr b="0" lang="uk-UA" sz="1800" spc="-1" strike="noStrike">
                <a:solidFill>
                  <a:srgbClr val="000000"/>
                </a:solidFill>
                <a:latin typeface="Calibri"/>
              </a:rPr>
              <a:t>                </a:t>
            </a:r>
            <a:r>
              <a:rPr b="0" lang="uk-UA" sz="1800" spc="-1" strike="noStrike">
                <a:solidFill>
                  <a:srgbClr val="808080"/>
                </a:solidFill>
                <a:latin typeface="Calibri"/>
              </a:rPr>
              <a:t>Сторно по завданню №1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7" name="CustomShape 16"/>
          <p:cNvSpPr/>
          <p:nvPr/>
        </p:nvSpPr>
        <p:spPr>
          <a:xfrm flipV="1">
            <a:off x="422640" y="4378680"/>
            <a:ext cx="7997040" cy="48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00b8ff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17"/>
          <p:cNvSpPr/>
          <p:nvPr/>
        </p:nvSpPr>
        <p:spPr>
          <a:xfrm flipV="1">
            <a:off x="422640" y="3910680"/>
            <a:ext cx="7997040" cy="48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00b8ff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635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2021-10-06T11:13:19Z</dcterms:created>
  <dc:creator>Dr.Wolf</dc:creator>
  <dc:description/>
  <dc:language>en-US</dc:language>
  <cp:lastModifiedBy/>
  <cp:lastPrinted>1601-01-01T00:00:00Z</cp:lastPrinted>
  <dcterms:modified xsi:type="dcterms:W3CDTF">2021-12-21T21:13:17Z</dcterms:modified>
  <cp:revision>1194</cp:revision>
  <dc:subject/>
  <dc:title>Docker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Notes">
    <vt:i4>15</vt:i4>
  </property>
  <property fmtid="{D5CDD505-2E9C-101B-9397-08002B2CF9AE}" pid="7" name="PresentationFormat">
    <vt:lpwstr>Екран (4:3)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i4>38</vt:i4>
  </property>
</Properties>
</file>